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Lst>
  <p:notesMasterIdLst>
    <p:notesMasterId r:id="rId67"/>
  </p:notesMasterIdLst>
  <p:sldIdLst>
    <p:sldId id="337" r:id="rId2"/>
    <p:sldId id="256" r:id="rId3"/>
    <p:sldId id="259" r:id="rId4"/>
    <p:sldId id="299" r:id="rId5"/>
    <p:sldId id="300" r:id="rId6"/>
    <p:sldId id="417" r:id="rId7"/>
    <p:sldId id="301" r:id="rId8"/>
    <p:sldId id="302" r:id="rId9"/>
    <p:sldId id="303" r:id="rId10"/>
    <p:sldId id="398" r:id="rId11"/>
    <p:sldId id="304" r:id="rId12"/>
    <p:sldId id="338" r:id="rId13"/>
    <p:sldId id="307" r:id="rId14"/>
    <p:sldId id="364" r:id="rId15"/>
    <p:sldId id="366" r:id="rId16"/>
    <p:sldId id="367" r:id="rId17"/>
    <p:sldId id="368" r:id="rId18"/>
    <p:sldId id="369" r:id="rId19"/>
    <p:sldId id="370" r:id="rId20"/>
    <p:sldId id="399" r:id="rId21"/>
    <p:sldId id="372" r:id="rId22"/>
    <p:sldId id="373" r:id="rId23"/>
    <p:sldId id="374" r:id="rId24"/>
    <p:sldId id="375" r:id="rId25"/>
    <p:sldId id="298" r:id="rId26"/>
    <p:sldId id="311" r:id="rId27"/>
    <p:sldId id="394" r:id="rId28"/>
    <p:sldId id="312" r:id="rId29"/>
    <p:sldId id="317" r:id="rId30"/>
    <p:sldId id="313" r:id="rId31"/>
    <p:sldId id="314" r:id="rId32"/>
    <p:sldId id="315" r:id="rId33"/>
    <p:sldId id="318" r:id="rId34"/>
    <p:sldId id="319" r:id="rId35"/>
    <p:sldId id="395" r:id="rId36"/>
    <p:sldId id="320" r:id="rId37"/>
    <p:sldId id="321" r:id="rId38"/>
    <p:sldId id="322" r:id="rId39"/>
    <p:sldId id="323" r:id="rId40"/>
    <p:sldId id="325" r:id="rId41"/>
    <p:sldId id="324" r:id="rId42"/>
    <p:sldId id="418" r:id="rId43"/>
    <p:sldId id="326" r:id="rId44"/>
    <p:sldId id="328" r:id="rId45"/>
    <p:sldId id="396" r:id="rId46"/>
    <p:sldId id="397" r:id="rId47"/>
    <p:sldId id="293" r:id="rId48"/>
    <p:sldId id="400" r:id="rId49"/>
    <p:sldId id="332" r:id="rId50"/>
    <p:sldId id="401" r:id="rId51"/>
    <p:sldId id="402" r:id="rId52"/>
    <p:sldId id="403" r:id="rId53"/>
    <p:sldId id="404" r:id="rId54"/>
    <p:sldId id="405" r:id="rId55"/>
    <p:sldId id="406" r:id="rId56"/>
    <p:sldId id="407" r:id="rId57"/>
    <p:sldId id="408" r:id="rId58"/>
    <p:sldId id="409" r:id="rId59"/>
    <p:sldId id="410" r:id="rId60"/>
    <p:sldId id="411" r:id="rId61"/>
    <p:sldId id="412" r:id="rId62"/>
    <p:sldId id="413" r:id="rId63"/>
    <p:sldId id="414" r:id="rId64"/>
    <p:sldId id="415" r:id="rId65"/>
    <p:sldId id="416" r:id="rId6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614" autoAdjust="0"/>
    <p:restoredTop sz="75583" autoAdjust="0"/>
  </p:normalViewPr>
  <p:slideViewPr>
    <p:cSldViewPr>
      <p:cViewPr varScale="1">
        <p:scale>
          <a:sx n="51" d="100"/>
          <a:sy n="51" d="100"/>
        </p:scale>
        <p:origin x="1830" y="60"/>
      </p:cViewPr>
      <p:guideLst>
        <p:guide orient="horz" pos="2160"/>
        <p:guide pos="2880"/>
      </p:guideLst>
    </p:cSldViewPr>
  </p:slideViewPr>
  <p:outlineViewPr>
    <p:cViewPr>
      <p:scale>
        <a:sx n="33" d="100"/>
        <a:sy n="33" d="100"/>
      </p:scale>
      <p:origin x="0" y="0"/>
    </p:cViewPr>
  </p:outlineViewPr>
  <p:notesTextViewPr>
    <p:cViewPr>
      <p:scale>
        <a:sx n="125" d="100"/>
        <a:sy n="125"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CA"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597353C-2671-4BBB-AC1F-14988F73AE8E}" type="datetimeFigureOut">
              <a:rPr lang="en-CA" smtClean="0"/>
              <a:t>2019-10-10</a:t>
            </a:fld>
            <a:endParaRPr lang="en-CA"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CA"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CA"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B373B56-4DF1-44DF-8B15-FD0EB1A1F614}" type="slidenum">
              <a:rPr lang="en-CA" smtClean="0"/>
              <a:t>‹#›</a:t>
            </a:fld>
            <a:endParaRPr lang="en-CA" dirty="0"/>
          </a:p>
        </p:txBody>
      </p:sp>
    </p:spTree>
    <p:extLst>
      <p:ext uri="{BB962C8B-B14F-4D97-AF65-F5344CB8AC3E}">
        <p14:creationId xmlns:p14="http://schemas.microsoft.com/office/powerpoint/2010/main" val="28246344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3" Type="http://schemas.openxmlformats.org/officeDocument/2006/relationships/hyperlink" Target="https://www.anaconda.com/distribution/" TargetMode="External"/><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3" Type="http://schemas.openxmlformats.org/officeDocument/2006/relationships/hyperlink" Target="https://docs.anaconda.com/anaconda/user-guide/getting-started/" TargetMode="External"/><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3" Type="http://schemas.openxmlformats.org/officeDocument/2006/relationships/hyperlink" Target="https://anaconda.org/" TargetMode="External"/><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3" Type="http://schemas.openxmlformats.org/officeDocument/2006/relationships/hyperlink" Target="https://anaconda.org/" TargetMode="External"/><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0B373B56-4DF1-44DF-8B15-FD0EB1A1F614}" type="slidenum">
              <a:rPr lang="en-CA" smtClean="0"/>
              <a:t>2</a:t>
            </a:fld>
            <a:endParaRPr lang="en-CA" dirty="0"/>
          </a:p>
        </p:txBody>
      </p:sp>
    </p:spTree>
    <p:extLst>
      <p:ext uri="{BB962C8B-B14F-4D97-AF65-F5344CB8AC3E}">
        <p14:creationId xmlns:p14="http://schemas.microsoft.com/office/powerpoint/2010/main" val="7686939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That works</a:t>
            </a:r>
            <a:r>
              <a:rPr lang="en-CA" baseline="0" dirty="0"/>
              <a:t> fine for simple images like these. But as you dive deeper into the problem, you will find the real world is messy, and the rules you write start to break.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How about writing a program to handle black-and-white photo?</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How about the images that contains other types of fruits?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baseline="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endParaRPr lang="en-CA" dirty="0"/>
          </a:p>
        </p:txBody>
      </p:sp>
      <p:sp>
        <p:nvSpPr>
          <p:cNvPr id="4" name="Slide Number Placeholder 3"/>
          <p:cNvSpPr>
            <a:spLocks noGrp="1"/>
          </p:cNvSpPr>
          <p:nvPr>
            <p:ph type="sldNum" sz="quarter" idx="10"/>
          </p:nvPr>
        </p:nvSpPr>
        <p:spPr/>
        <p:txBody>
          <a:bodyPr/>
          <a:lstStyle/>
          <a:p>
            <a:fld id="{0B373B56-4DF1-44DF-8B15-FD0EB1A1F614}" type="slidenum">
              <a:rPr lang="en-CA" smtClean="0"/>
              <a:t>11</a:t>
            </a:fld>
            <a:endParaRPr lang="en-CA" dirty="0"/>
          </a:p>
        </p:txBody>
      </p:sp>
    </p:spTree>
    <p:extLst>
      <p:ext uri="{BB962C8B-B14F-4D97-AF65-F5344CB8AC3E}">
        <p14:creationId xmlns:p14="http://schemas.microsoft.com/office/powerpoint/2010/main" val="31695358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Clearly we need something better. To solve this,</a:t>
            </a:r>
            <a:r>
              <a:rPr lang="en-CA" baseline="0" dirty="0"/>
              <a:t> we need an algorithm that can figure out the rules for us, so we do not have to write them by hand. </a:t>
            </a:r>
          </a:p>
          <a:p>
            <a:r>
              <a:rPr lang="en-CA" baseline="0" dirty="0"/>
              <a:t>And for that we are going to train a classifier. </a:t>
            </a:r>
          </a:p>
          <a:p>
            <a:r>
              <a:rPr lang="en-CA" baseline="0" dirty="0"/>
              <a:t>For now, you can think of a classifier as a function. </a:t>
            </a:r>
          </a:p>
          <a:p>
            <a:r>
              <a:rPr lang="en-US" sz="1200" dirty="0"/>
              <a:t>Classifier is similar to a function that takes some data as input and assigns label to it as output. </a:t>
            </a:r>
          </a:p>
        </p:txBody>
      </p:sp>
      <p:sp>
        <p:nvSpPr>
          <p:cNvPr id="4" name="Slide Number Placeholder 3"/>
          <p:cNvSpPr>
            <a:spLocks noGrp="1"/>
          </p:cNvSpPr>
          <p:nvPr>
            <p:ph type="sldNum" sz="quarter" idx="10"/>
          </p:nvPr>
        </p:nvSpPr>
        <p:spPr/>
        <p:txBody>
          <a:bodyPr/>
          <a:lstStyle/>
          <a:p>
            <a:fld id="{0B373B56-4DF1-44DF-8B15-FD0EB1A1F614}" type="slidenum">
              <a:rPr lang="en-CA" smtClean="0"/>
              <a:t>12</a:t>
            </a:fld>
            <a:endParaRPr lang="en-CA" dirty="0"/>
          </a:p>
        </p:txBody>
      </p:sp>
    </p:spTree>
    <p:extLst>
      <p:ext uri="{BB962C8B-B14F-4D97-AF65-F5344CB8AC3E}">
        <p14:creationId xmlns:p14="http://schemas.microsoft.com/office/powerpoint/2010/main" val="14908035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0B373B56-4DF1-44DF-8B15-FD0EB1A1F614}" type="slidenum">
              <a:rPr lang="en-CA" smtClean="0"/>
              <a:t>13</a:t>
            </a:fld>
            <a:endParaRPr lang="en-CA" dirty="0"/>
          </a:p>
        </p:txBody>
      </p:sp>
    </p:spTree>
    <p:extLst>
      <p:ext uri="{BB962C8B-B14F-4D97-AF65-F5344CB8AC3E}">
        <p14:creationId xmlns:p14="http://schemas.microsoft.com/office/powerpoint/2010/main" val="31695358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Earlier,</a:t>
            </a:r>
            <a:r>
              <a:rPr lang="en-US" baseline="0" dirty="0"/>
              <a:t> we mentioned that we call the features X and the labels Y, as they were the input and output of a function. </a:t>
            </a:r>
          </a:p>
          <a:p>
            <a:r>
              <a:rPr lang="en-US" baseline="0" dirty="0"/>
              <a:t>As we already know in supervised learning, we do not want to write this function ourselves. We want an algorithm to learn it from training data. </a:t>
            </a:r>
          </a:p>
          <a:p>
            <a:r>
              <a:rPr lang="en-US" baseline="0" dirty="0"/>
              <a:t>So, what is it mean to learn a function?</a:t>
            </a:r>
            <a:endParaRPr lang="en-CA" dirty="0"/>
          </a:p>
        </p:txBody>
      </p:sp>
      <p:sp>
        <p:nvSpPr>
          <p:cNvPr id="4" name="Slide Number Placeholder 3"/>
          <p:cNvSpPr>
            <a:spLocks noGrp="1"/>
          </p:cNvSpPr>
          <p:nvPr>
            <p:ph type="sldNum" sz="quarter" idx="10"/>
          </p:nvPr>
        </p:nvSpPr>
        <p:spPr/>
        <p:txBody>
          <a:bodyPr/>
          <a:lstStyle/>
          <a:p>
            <a:fld id="{0B373B56-4DF1-44DF-8B15-FD0EB1A1F614}" type="slidenum">
              <a:rPr lang="en-CA" smtClean="0"/>
              <a:t>14</a:t>
            </a:fld>
            <a:endParaRPr lang="en-CA" dirty="0"/>
          </a:p>
        </p:txBody>
      </p:sp>
    </p:spTree>
    <p:extLst>
      <p:ext uri="{BB962C8B-B14F-4D97-AF65-F5344CB8AC3E}">
        <p14:creationId xmlns:p14="http://schemas.microsoft.com/office/powerpoint/2010/main" val="27056911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So, what does it mean to learn a function?</a:t>
            </a:r>
          </a:p>
          <a:p>
            <a:r>
              <a:rPr lang="en-US" baseline="0" dirty="0"/>
              <a:t>Function is just a mapping from input to output values.</a:t>
            </a:r>
          </a:p>
          <a:p>
            <a:r>
              <a:rPr lang="en-US" baseline="0" dirty="0"/>
              <a:t>Here is a function you might have seen before:</a:t>
            </a:r>
          </a:p>
          <a:p>
            <a:r>
              <a:rPr lang="en-US" baseline="0" dirty="0"/>
              <a:t>y = </a:t>
            </a:r>
            <a:r>
              <a:rPr lang="en-US" baseline="0" dirty="0" err="1"/>
              <a:t>mx+b</a:t>
            </a:r>
            <a:endParaRPr lang="en-US" baseline="0" dirty="0"/>
          </a:p>
          <a:p>
            <a:r>
              <a:rPr lang="en-US" baseline="0" dirty="0"/>
              <a:t>That is the equation for a line, and there are two parameter: m which gives you the slope; and b, which gives you the y-intercept.</a:t>
            </a:r>
            <a:endParaRPr lang="en-CA" dirty="0"/>
          </a:p>
          <a:p>
            <a:endParaRPr lang="en-US" dirty="0"/>
          </a:p>
          <a:p>
            <a:r>
              <a:rPr lang="en-US" dirty="0"/>
              <a:t>Given these parameters,</a:t>
            </a:r>
            <a:r>
              <a:rPr lang="en-US" baseline="0" dirty="0"/>
              <a:t> of course, we can plot the function for different values of x.</a:t>
            </a:r>
            <a:endParaRPr lang="en-CA" dirty="0"/>
          </a:p>
        </p:txBody>
      </p:sp>
      <p:sp>
        <p:nvSpPr>
          <p:cNvPr id="4" name="Slide Number Placeholder 3"/>
          <p:cNvSpPr>
            <a:spLocks noGrp="1"/>
          </p:cNvSpPr>
          <p:nvPr>
            <p:ph type="sldNum" sz="quarter" idx="10"/>
          </p:nvPr>
        </p:nvSpPr>
        <p:spPr/>
        <p:txBody>
          <a:bodyPr/>
          <a:lstStyle/>
          <a:p>
            <a:fld id="{0B373B56-4DF1-44DF-8B15-FD0EB1A1F614}" type="slidenum">
              <a:rPr lang="en-CA" smtClean="0"/>
              <a:t>15</a:t>
            </a:fld>
            <a:endParaRPr lang="en-CA" dirty="0"/>
          </a:p>
        </p:txBody>
      </p:sp>
    </p:spTree>
    <p:extLst>
      <p:ext uri="{BB962C8B-B14F-4D97-AF65-F5344CB8AC3E}">
        <p14:creationId xmlns:p14="http://schemas.microsoft.com/office/powerpoint/2010/main" val="4339862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supervised learning,</a:t>
            </a:r>
            <a:r>
              <a:rPr lang="en-US" baseline="0" dirty="0"/>
              <a:t> our classified function might have some parameters as well. </a:t>
            </a:r>
          </a:p>
          <a:p>
            <a:r>
              <a:rPr lang="en-US" baseline="0" dirty="0"/>
              <a:t>But the input x are the features that we want to classify, and the output y is a label, like Spam or Not Spam, or type of a flower. </a:t>
            </a:r>
            <a:endParaRPr lang="en-CA" dirty="0"/>
          </a:p>
        </p:txBody>
      </p:sp>
      <p:sp>
        <p:nvSpPr>
          <p:cNvPr id="4" name="Slide Number Placeholder 3"/>
          <p:cNvSpPr>
            <a:spLocks noGrp="1"/>
          </p:cNvSpPr>
          <p:nvPr>
            <p:ph type="sldNum" sz="quarter" idx="10"/>
          </p:nvPr>
        </p:nvSpPr>
        <p:spPr/>
        <p:txBody>
          <a:bodyPr/>
          <a:lstStyle/>
          <a:p>
            <a:fld id="{0B373B56-4DF1-44DF-8B15-FD0EB1A1F614}" type="slidenum">
              <a:rPr lang="en-CA" smtClean="0"/>
              <a:t>16</a:t>
            </a:fld>
            <a:endParaRPr lang="en-CA" dirty="0"/>
          </a:p>
        </p:txBody>
      </p:sp>
    </p:spTree>
    <p:extLst>
      <p:ext uri="{BB962C8B-B14F-4D97-AF65-F5344CB8AC3E}">
        <p14:creationId xmlns:p14="http://schemas.microsoft.com/office/powerpoint/2010/main" val="11271074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dirty="0"/>
              <a:t>What could the body of the function look like?</a:t>
            </a:r>
          </a:p>
          <a:p>
            <a:r>
              <a:rPr lang="en-US" b="0" dirty="0"/>
              <a:t>That is the part that we want to write algorithmically,</a:t>
            </a:r>
            <a:r>
              <a:rPr lang="en-US" b="0" baseline="0" dirty="0"/>
              <a:t> or in other words learn. </a:t>
            </a:r>
          </a:p>
          <a:p>
            <a:r>
              <a:rPr lang="en-US" b="0" baseline="0" dirty="0"/>
              <a:t>The important thing to understand here is we are not starting from the scratch and pulling the body of the function out of thin air. Instead, we start with a model.</a:t>
            </a:r>
          </a:p>
          <a:p>
            <a:r>
              <a:rPr lang="en-US" b="0" baseline="0" dirty="0"/>
              <a:t>You can think of a model as the prototype for or the rules that define the body of our function. </a:t>
            </a:r>
            <a:endParaRPr lang="en-CA" b="0" dirty="0"/>
          </a:p>
        </p:txBody>
      </p:sp>
      <p:sp>
        <p:nvSpPr>
          <p:cNvPr id="4" name="Slide Number Placeholder 3"/>
          <p:cNvSpPr>
            <a:spLocks noGrp="1"/>
          </p:cNvSpPr>
          <p:nvPr>
            <p:ph type="sldNum" sz="quarter" idx="10"/>
          </p:nvPr>
        </p:nvSpPr>
        <p:spPr/>
        <p:txBody>
          <a:bodyPr/>
          <a:lstStyle/>
          <a:p>
            <a:fld id="{0B373B56-4DF1-44DF-8B15-FD0EB1A1F614}" type="slidenum">
              <a:rPr lang="en-CA" smtClean="0"/>
              <a:t>17</a:t>
            </a:fld>
            <a:endParaRPr lang="en-CA" dirty="0"/>
          </a:p>
        </p:txBody>
      </p:sp>
    </p:spTree>
    <p:extLst>
      <p:ext uri="{BB962C8B-B14F-4D97-AF65-F5344CB8AC3E}">
        <p14:creationId xmlns:p14="http://schemas.microsoft.com/office/powerpoint/2010/main" val="31879237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dirty="0"/>
              <a:t>Typically,</a:t>
            </a:r>
            <a:r>
              <a:rPr lang="en-US" b="0" baseline="0" dirty="0"/>
              <a:t> a model has parameters that we can adjust with our training data. </a:t>
            </a:r>
          </a:p>
          <a:p>
            <a:pPr marL="0" marR="0" indent="0" algn="l" defTabSz="914400" rtl="0" eaLnBrk="1" fontAlgn="auto" latinLnBrk="0" hangingPunct="1">
              <a:lnSpc>
                <a:spcPct val="100000"/>
              </a:lnSpc>
              <a:spcBef>
                <a:spcPts val="0"/>
              </a:spcBef>
              <a:spcAft>
                <a:spcPts val="0"/>
              </a:spcAft>
              <a:buClrTx/>
              <a:buSzTx/>
              <a:buFontTx/>
              <a:buNone/>
              <a:tabLst/>
              <a:defRPr/>
            </a:pPr>
            <a:r>
              <a:rPr lang="en-US" b="0" baseline="0" dirty="0"/>
              <a:t>And here is a high-level example of how this process works.</a:t>
            </a:r>
          </a:p>
          <a:p>
            <a:pPr marL="0" marR="0" indent="0" algn="l" defTabSz="914400" rtl="0" eaLnBrk="1" fontAlgn="auto" latinLnBrk="0" hangingPunct="1">
              <a:lnSpc>
                <a:spcPct val="100000"/>
              </a:lnSpc>
              <a:spcBef>
                <a:spcPts val="0"/>
              </a:spcBef>
              <a:spcAft>
                <a:spcPts val="0"/>
              </a:spcAft>
              <a:buClrTx/>
              <a:buSzTx/>
              <a:buFontTx/>
              <a:buNone/>
              <a:tabLst/>
              <a:defRPr/>
            </a:pPr>
            <a:r>
              <a:rPr lang="en-US" b="0" baseline="0" dirty="0"/>
              <a:t>Let’s look at a toy dataset and think about what kind of model we could use as a classifier.</a:t>
            </a:r>
          </a:p>
          <a:p>
            <a:pPr marL="0" marR="0" indent="0" algn="l" defTabSz="914400" rtl="0" eaLnBrk="1" fontAlgn="auto" latinLnBrk="0" hangingPunct="1">
              <a:lnSpc>
                <a:spcPct val="100000"/>
              </a:lnSpc>
              <a:spcBef>
                <a:spcPts val="0"/>
              </a:spcBef>
              <a:spcAft>
                <a:spcPts val="0"/>
              </a:spcAft>
              <a:buClrTx/>
              <a:buSzTx/>
              <a:buFontTx/>
              <a:buNone/>
              <a:tabLst/>
              <a:defRPr/>
            </a:pPr>
            <a:r>
              <a:rPr lang="en-US" b="0" baseline="0" dirty="0"/>
              <a:t>Pretend we are interested in distinguishing between red dots and green dots, some of which I have drawn here on a graph. To do that we will use just two features: the x and y coordinate of a dot. </a:t>
            </a:r>
          </a:p>
          <a:p>
            <a:pPr marL="0" marR="0" indent="0" algn="l" defTabSz="914400" rtl="0" eaLnBrk="1" fontAlgn="auto" latinLnBrk="0" hangingPunct="1">
              <a:lnSpc>
                <a:spcPct val="100000"/>
              </a:lnSpc>
              <a:spcBef>
                <a:spcPts val="0"/>
              </a:spcBef>
              <a:spcAft>
                <a:spcPts val="0"/>
              </a:spcAft>
              <a:buClrTx/>
              <a:buSzTx/>
              <a:buFontTx/>
              <a:buNone/>
              <a:tabLst/>
              <a:defRPr/>
            </a:pPr>
            <a:endParaRPr lang="en-CA" b="0" dirty="0"/>
          </a:p>
        </p:txBody>
      </p:sp>
      <p:sp>
        <p:nvSpPr>
          <p:cNvPr id="4" name="Slide Number Placeholder 3"/>
          <p:cNvSpPr>
            <a:spLocks noGrp="1"/>
          </p:cNvSpPr>
          <p:nvPr>
            <p:ph type="sldNum" sz="quarter" idx="10"/>
          </p:nvPr>
        </p:nvSpPr>
        <p:spPr/>
        <p:txBody>
          <a:bodyPr/>
          <a:lstStyle/>
          <a:p>
            <a:fld id="{0B373B56-4DF1-44DF-8B15-FD0EB1A1F614}" type="slidenum">
              <a:rPr lang="en-CA" smtClean="0"/>
              <a:t>18</a:t>
            </a:fld>
            <a:endParaRPr lang="en-CA" dirty="0"/>
          </a:p>
        </p:txBody>
      </p:sp>
    </p:spTree>
    <p:extLst>
      <p:ext uri="{BB962C8B-B14F-4D97-AF65-F5344CB8AC3E}">
        <p14:creationId xmlns:p14="http://schemas.microsoft.com/office/powerpoint/2010/main" val="27106987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dirty="0"/>
              <a:t>Now let’s think about</a:t>
            </a:r>
            <a:r>
              <a:rPr lang="en-US" b="0" baseline="0" dirty="0"/>
              <a:t> how we could classify this data. We want a function that considers a new dot that has never seen before, and classifies it as red or green. </a:t>
            </a:r>
          </a:p>
          <a:p>
            <a:pPr marL="0" marR="0" indent="0" algn="l" defTabSz="914400" rtl="0" eaLnBrk="1" fontAlgn="auto" latinLnBrk="0" hangingPunct="1">
              <a:lnSpc>
                <a:spcPct val="100000"/>
              </a:lnSpc>
              <a:spcBef>
                <a:spcPts val="0"/>
              </a:spcBef>
              <a:spcAft>
                <a:spcPts val="0"/>
              </a:spcAft>
              <a:buClrTx/>
              <a:buSzTx/>
              <a:buFontTx/>
              <a:buNone/>
              <a:tabLst/>
              <a:defRPr/>
            </a:pPr>
            <a:r>
              <a:rPr lang="en-US" b="0" baseline="0" dirty="0"/>
              <a:t>In fact, there might be a lot of data we want to classify. </a:t>
            </a:r>
            <a:endParaRPr lang="en-CA" b="0" dirty="0"/>
          </a:p>
        </p:txBody>
      </p:sp>
      <p:sp>
        <p:nvSpPr>
          <p:cNvPr id="4" name="Slide Number Placeholder 3"/>
          <p:cNvSpPr>
            <a:spLocks noGrp="1"/>
          </p:cNvSpPr>
          <p:nvPr>
            <p:ph type="sldNum" sz="quarter" idx="10"/>
          </p:nvPr>
        </p:nvSpPr>
        <p:spPr/>
        <p:txBody>
          <a:bodyPr/>
          <a:lstStyle/>
          <a:p>
            <a:fld id="{0B373B56-4DF1-44DF-8B15-FD0EB1A1F614}" type="slidenum">
              <a:rPr lang="en-CA" smtClean="0"/>
              <a:t>19</a:t>
            </a:fld>
            <a:endParaRPr lang="en-CA" dirty="0"/>
          </a:p>
        </p:txBody>
      </p:sp>
    </p:spTree>
    <p:extLst>
      <p:ext uri="{BB962C8B-B14F-4D97-AF65-F5344CB8AC3E}">
        <p14:creationId xmlns:p14="http://schemas.microsoft.com/office/powerpoint/2010/main" val="18240465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dirty="0"/>
              <a:t>Here I have drawn our</a:t>
            </a:r>
            <a:r>
              <a:rPr lang="en-US" b="0" baseline="0" dirty="0"/>
              <a:t> testing examples in light green and light red. These are dots that were not in our training data. The classifier has never seen them before, so how can it predict the right label?</a:t>
            </a:r>
            <a:endParaRPr lang="en-CA" b="0" dirty="0"/>
          </a:p>
        </p:txBody>
      </p:sp>
      <p:sp>
        <p:nvSpPr>
          <p:cNvPr id="4" name="Slide Number Placeholder 3"/>
          <p:cNvSpPr>
            <a:spLocks noGrp="1"/>
          </p:cNvSpPr>
          <p:nvPr>
            <p:ph type="sldNum" sz="quarter" idx="10"/>
          </p:nvPr>
        </p:nvSpPr>
        <p:spPr/>
        <p:txBody>
          <a:bodyPr/>
          <a:lstStyle/>
          <a:p>
            <a:fld id="{0B373B56-4DF1-44DF-8B15-FD0EB1A1F614}" type="slidenum">
              <a:rPr lang="en-CA" smtClean="0"/>
              <a:t>20</a:t>
            </a:fld>
            <a:endParaRPr lang="en-CA" dirty="0"/>
          </a:p>
        </p:txBody>
      </p:sp>
    </p:spTree>
    <p:extLst>
      <p:ext uri="{BB962C8B-B14F-4D97-AF65-F5344CB8AC3E}">
        <p14:creationId xmlns:p14="http://schemas.microsoft.com/office/powerpoint/2010/main" val="14788445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0B373B56-4DF1-44DF-8B15-FD0EB1A1F614}" type="slidenum">
              <a:rPr lang="en-CA" smtClean="0"/>
              <a:t>3</a:t>
            </a:fld>
            <a:endParaRPr lang="en-CA" dirty="0"/>
          </a:p>
        </p:txBody>
      </p:sp>
    </p:spTree>
    <p:extLst>
      <p:ext uri="{BB962C8B-B14F-4D97-AF65-F5344CB8AC3E}">
        <p14:creationId xmlns:p14="http://schemas.microsoft.com/office/powerpoint/2010/main" val="31695358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dirty="0"/>
              <a:t>Imagine if we could somehow draw a line across the data.</a:t>
            </a:r>
          </a:p>
          <a:p>
            <a:pPr marL="0" marR="0" indent="0" algn="l" defTabSz="914400" rtl="0" eaLnBrk="1" fontAlgn="auto" latinLnBrk="0" hangingPunct="1">
              <a:lnSpc>
                <a:spcPct val="100000"/>
              </a:lnSpc>
              <a:spcBef>
                <a:spcPts val="0"/>
              </a:spcBef>
              <a:spcAft>
                <a:spcPts val="0"/>
              </a:spcAft>
              <a:buClrTx/>
              <a:buSzTx/>
              <a:buFontTx/>
              <a:buNone/>
              <a:tabLst/>
              <a:defRPr/>
            </a:pPr>
            <a:r>
              <a:rPr lang="en-US" b="0" dirty="0"/>
              <a:t>Then we could say the dots to the left of the line are green and the dots to the right of the line are red. </a:t>
            </a:r>
          </a:p>
          <a:p>
            <a:pPr marL="0" marR="0" indent="0" algn="l" defTabSz="914400" rtl="0" eaLnBrk="1" fontAlgn="auto" latinLnBrk="0" hangingPunct="1">
              <a:lnSpc>
                <a:spcPct val="100000"/>
              </a:lnSpc>
              <a:spcBef>
                <a:spcPts val="0"/>
              </a:spcBef>
              <a:spcAft>
                <a:spcPts val="0"/>
              </a:spcAft>
              <a:buClrTx/>
              <a:buSzTx/>
              <a:buFontTx/>
              <a:buNone/>
              <a:tabLst/>
              <a:defRPr/>
            </a:pPr>
            <a:r>
              <a:rPr lang="en-US" b="0" dirty="0"/>
              <a:t>The question is: How can we learn this line?</a:t>
            </a:r>
            <a:endParaRPr lang="en-CA" b="0" dirty="0"/>
          </a:p>
        </p:txBody>
      </p:sp>
      <p:sp>
        <p:nvSpPr>
          <p:cNvPr id="4" name="Slide Number Placeholder 3"/>
          <p:cNvSpPr>
            <a:spLocks noGrp="1"/>
          </p:cNvSpPr>
          <p:nvPr>
            <p:ph type="sldNum" sz="quarter" idx="10"/>
          </p:nvPr>
        </p:nvSpPr>
        <p:spPr/>
        <p:txBody>
          <a:bodyPr/>
          <a:lstStyle/>
          <a:p>
            <a:fld id="{0B373B56-4DF1-44DF-8B15-FD0EB1A1F614}" type="slidenum">
              <a:rPr lang="en-CA" smtClean="0"/>
              <a:t>21</a:t>
            </a:fld>
            <a:endParaRPr lang="en-CA" dirty="0"/>
          </a:p>
        </p:txBody>
      </p:sp>
    </p:spTree>
    <p:extLst>
      <p:ext uri="{BB962C8B-B14F-4D97-AF65-F5344CB8AC3E}">
        <p14:creationId xmlns:p14="http://schemas.microsoft.com/office/powerpoint/2010/main" val="30403378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dirty="0"/>
              <a:t>One way is to use the training data to adjust the parameters</a:t>
            </a:r>
            <a:r>
              <a:rPr lang="en-US" b="0" baseline="0" dirty="0"/>
              <a:t> of a model. </a:t>
            </a:r>
          </a:p>
          <a:p>
            <a:pPr marL="0" marR="0" indent="0" algn="l" defTabSz="914400" rtl="0" eaLnBrk="1" fontAlgn="auto" latinLnBrk="0" hangingPunct="1">
              <a:lnSpc>
                <a:spcPct val="100000"/>
              </a:lnSpc>
              <a:spcBef>
                <a:spcPts val="0"/>
              </a:spcBef>
              <a:spcAft>
                <a:spcPts val="0"/>
              </a:spcAft>
              <a:buClrTx/>
              <a:buSzTx/>
              <a:buFontTx/>
              <a:buNone/>
              <a:tabLst/>
              <a:defRPr/>
            </a:pPr>
            <a:r>
              <a:rPr lang="en-US" b="0" baseline="0" dirty="0"/>
              <a:t>And the model we use is a simple straight line like we saw before. In other words, we have two parameters to adjust: m and b</a:t>
            </a:r>
          </a:p>
          <a:p>
            <a:pPr marL="0" marR="0" indent="0" algn="l" defTabSz="914400" rtl="0" eaLnBrk="1" fontAlgn="auto" latinLnBrk="0" hangingPunct="1">
              <a:lnSpc>
                <a:spcPct val="100000"/>
              </a:lnSpc>
              <a:spcBef>
                <a:spcPts val="0"/>
              </a:spcBef>
              <a:spcAft>
                <a:spcPts val="0"/>
              </a:spcAft>
              <a:buClrTx/>
              <a:buSzTx/>
              <a:buFontTx/>
              <a:buNone/>
              <a:tabLst/>
              <a:defRPr/>
            </a:pPr>
            <a:r>
              <a:rPr lang="en-US" b="0" baseline="0" dirty="0"/>
              <a:t>And by changing them, we can change where the line appears. </a:t>
            </a:r>
            <a:endParaRPr lang="en-CA" b="0" dirty="0"/>
          </a:p>
        </p:txBody>
      </p:sp>
      <p:sp>
        <p:nvSpPr>
          <p:cNvPr id="4" name="Slide Number Placeholder 3"/>
          <p:cNvSpPr>
            <a:spLocks noGrp="1"/>
          </p:cNvSpPr>
          <p:nvPr>
            <p:ph type="sldNum" sz="quarter" idx="10"/>
          </p:nvPr>
        </p:nvSpPr>
        <p:spPr/>
        <p:txBody>
          <a:bodyPr/>
          <a:lstStyle/>
          <a:p>
            <a:fld id="{0B373B56-4DF1-44DF-8B15-FD0EB1A1F614}" type="slidenum">
              <a:rPr lang="en-CA" smtClean="0"/>
              <a:t>22</a:t>
            </a:fld>
            <a:endParaRPr lang="en-CA" dirty="0"/>
          </a:p>
        </p:txBody>
      </p:sp>
    </p:spTree>
    <p:extLst>
      <p:ext uri="{BB962C8B-B14F-4D97-AF65-F5344CB8AC3E}">
        <p14:creationId xmlns:p14="http://schemas.microsoft.com/office/powerpoint/2010/main" val="242928268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dirty="0"/>
              <a:t>For example,</a:t>
            </a:r>
            <a:r>
              <a:rPr lang="en-US" b="0" baseline="0" dirty="0"/>
              <a:t> we might start with a random line and use it to classify the first training example. If it gets it right, we do not need to change our line, so we move on to the next one. </a:t>
            </a:r>
            <a:endParaRPr lang="en-CA" b="0" dirty="0"/>
          </a:p>
        </p:txBody>
      </p:sp>
      <p:sp>
        <p:nvSpPr>
          <p:cNvPr id="4" name="Slide Number Placeholder 3"/>
          <p:cNvSpPr>
            <a:spLocks noGrp="1"/>
          </p:cNvSpPr>
          <p:nvPr>
            <p:ph type="sldNum" sz="quarter" idx="10"/>
          </p:nvPr>
        </p:nvSpPr>
        <p:spPr/>
        <p:txBody>
          <a:bodyPr/>
          <a:lstStyle/>
          <a:p>
            <a:fld id="{0B373B56-4DF1-44DF-8B15-FD0EB1A1F614}" type="slidenum">
              <a:rPr lang="en-CA" smtClean="0"/>
              <a:t>23</a:t>
            </a:fld>
            <a:endParaRPr lang="en-CA" dirty="0"/>
          </a:p>
        </p:txBody>
      </p:sp>
    </p:spTree>
    <p:extLst>
      <p:ext uri="{BB962C8B-B14F-4D97-AF65-F5344CB8AC3E}">
        <p14:creationId xmlns:p14="http://schemas.microsoft.com/office/powerpoint/2010/main" val="16634702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dirty="0"/>
              <a:t>But on the other hand, if it gets wrong, we can slightly adjust the parameters of our model</a:t>
            </a:r>
            <a:r>
              <a:rPr lang="en-US" b="0" baseline="0" dirty="0"/>
              <a:t> to make it more accurate. </a:t>
            </a:r>
          </a:p>
          <a:p>
            <a:pPr marL="0" marR="0" indent="0" algn="l" defTabSz="914400" rtl="0" eaLnBrk="1" fontAlgn="auto" latinLnBrk="0" hangingPunct="1">
              <a:lnSpc>
                <a:spcPct val="100000"/>
              </a:lnSpc>
              <a:spcBef>
                <a:spcPts val="0"/>
              </a:spcBef>
              <a:spcAft>
                <a:spcPts val="0"/>
              </a:spcAft>
              <a:buClrTx/>
              <a:buSzTx/>
              <a:buFontTx/>
              <a:buNone/>
              <a:tabLst/>
              <a:defRPr/>
            </a:pPr>
            <a:r>
              <a:rPr lang="en-US" b="0" baseline="0" dirty="0"/>
              <a:t>The takeaway here is this: One way to think of learning is using training data to adjust the parameters of a model. </a:t>
            </a:r>
            <a:endParaRPr lang="en-CA" b="0" dirty="0"/>
          </a:p>
        </p:txBody>
      </p:sp>
      <p:sp>
        <p:nvSpPr>
          <p:cNvPr id="4" name="Slide Number Placeholder 3"/>
          <p:cNvSpPr>
            <a:spLocks noGrp="1"/>
          </p:cNvSpPr>
          <p:nvPr>
            <p:ph type="sldNum" sz="quarter" idx="10"/>
          </p:nvPr>
        </p:nvSpPr>
        <p:spPr/>
        <p:txBody>
          <a:bodyPr/>
          <a:lstStyle/>
          <a:p>
            <a:fld id="{0B373B56-4DF1-44DF-8B15-FD0EB1A1F614}" type="slidenum">
              <a:rPr lang="en-CA" smtClean="0"/>
              <a:t>24</a:t>
            </a:fld>
            <a:endParaRPr lang="en-CA" dirty="0"/>
          </a:p>
        </p:txBody>
      </p:sp>
    </p:spTree>
    <p:extLst>
      <p:ext uri="{BB962C8B-B14F-4D97-AF65-F5344CB8AC3E}">
        <p14:creationId xmlns:p14="http://schemas.microsoft.com/office/powerpoint/2010/main" val="237867647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Six lines of code is all it takes</a:t>
            </a:r>
            <a:r>
              <a:rPr lang="en-CA" baseline="0" dirty="0"/>
              <a:t> to write your first Machine Learning program. </a:t>
            </a:r>
            <a:endParaRPr lang="en-CA" dirty="0"/>
          </a:p>
        </p:txBody>
      </p:sp>
      <p:sp>
        <p:nvSpPr>
          <p:cNvPr id="4" name="Slide Number Placeholder 3"/>
          <p:cNvSpPr>
            <a:spLocks noGrp="1"/>
          </p:cNvSpPr>
          <p:nvPr>
            <p:ph type="sldNum" sz="quarter" idx="10"/>
          </p:nvPr>
        </p:nvSpPr>
        <p:spPr/>
        <p:txBody>
          <a:bodyPr/>
          <a:lstStyle/>
          <a:p>
            <a:fld id="{0B373B56-4DF1-44DF-8B15-FD0EB1A1F614}" type="slidenum">
              <a:rPr lang="en-CA" smtClean="0"/>
              <a:t>25</a:t>
            </a:fld>
            <a:endParaRPr lang="en-CA" dirty="0"/>
          </a:p>
        </p:txBody>
      </p:sp>
    </p:spTree>
    <p:extLst>
      <p:ext uri="{BB962C8B-B14F-4D97-AF65-F5344CB8AC3E}">
        <p14:creationId xmlns:p14="http://schemas.microsoft.com/office/powerpoint/2010/main" val="316953586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Hello-world.py  </a:t>
            </a:r>
          </a:p>
          <a:p>
            <a:r>
              <a:rPr lang="en-CA" dirty="0"/>
              <a:t>import </a:t>
            </a:r>
            <a:r>
              <a:rPr lang="en-CA" dirty="0" err="1"/>
              <a:t>sklearn</a:t>
            </a:r>
            <a:endParaRPr lang="en-CA" dirty="0"/>
          </a:p>
          <a:p>
            <a:endParaRPr lang="en-CA" dirty="0"/>
          </a:p>
          <a:p>
            <a:r>
              <a:rPr lang="en-CA" dirty="0"/>
              <a:t>Command line:</a:t>
            </a:r>
          </a:p>
          <a:p>
            <a:r>
              <a:rPr lang="en-CA" dirty="0"/>
              <a:t>python hello-world.py</a:t>
            </a:r>
          </a:p>
          <a:p>
            <a:endParaRPr lang="en-CA" dirty="0"/>
          </a:p>
        </p:txBody>
      </p:sp>
      <p:sp>
        <p:nvSpPr>
          <p:cNvPr id="4" name="Slide Number Placeholder 3"/>
          <p:cNvSpPr>
            <a:spLocks noGrp="1"/>
          </p:cNvSpPr>
          <p:nvPr>
            <p:ph type="sldNum" sz="quarter" idx="10"/>
          </p:nvPr>
        </p:nvSpPr>
        <p:spPr/>
        <p:txBody>
          <a:bodyPr/>
          <a:lstStyle/>
          <a:p>
            <a:fld id="{0B373B56-4DF1-44DF-8B15-FD0EB1A1F614}" type="slidenum">
              <a:rPr lang="en-CA" smtClean="0"/>
              <a:t>26</a:t>
            </a:fld>
            <a:endParaRPr lang="en-CA" dirty="0"/>
          </a:p>
        </p:txBody>
      </p:sp>
    </p:spTree>
    <p:extLst>
      <p:ext uri="{BB962C8B-B14F-4D97-AF65-F5344CB8AC3E}">
        <p14:creationId xmlns:p14="http://schemas.microsoft.com/office/powerpoint/2010/main" val="293697906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Hello-world.py  </a:t>
            </a:r>
          </a:p>
          <a:p>
            <a:r>
              <a:rPr lang="en-CA" dirty="0"/>
              <a:t>import </a:t>
            </a:r>
            <a:r>
              <a:rPr lang="en-CA" dirty="0" err="1"/>
              <a:t>sklearn</a:t>
            </a:r>
            <a:endParaRPr lang="en-CA" dirty="0"/>
          </a:p>
          <a:p>
            <a:endParaRPr lang="en-CA" dirty="0"/>
          </a:p>
          <a:p>
            <a:r>
              <a:rPr lang="en-CA" dirty="0"/>
              <a:t>Command line:</a:t>
            </a:r>
          </a:p>
          <a:p>
            <a:r>
              <a:rPr lang="en-CA" dirty="0"/>
              <a:t>python hello-world.py</a:t>
            </a:r>
          </a:p>
          <a:p>
            <a:endParaRPr lang="en-CA" dirty="0"/>
          </a:p>
        </p:txBody>
      </p:sp>
      <p:sp>
        <p:nvSpPr>
          <p:cNvPr id="4" name="Slide Number Placeholder 3"/>
          <p:cNvSpPr>
            <a:spLocks noGrp="1"/>
          </p:cNvSpPr>
          <p:nvPr>
            <p:ph type="sldNum" sz="quarter" idx="10"/>
          </p:nvPr>
        </p:nvSpPr>
        <p:spPr/>
        <p:txBody>
          <a:bodyPr/>
          <a:lstStyle/>
          <a:p>
            <a:fld id="{0B373B56-4DF1-44DF-8B15-FD0EB1A1F614}" type="slidenum">
              <a:rPr lang="en-CA" smtClean="0"/>
              <a:t>27</a:t>
            </a:fld>
            <a:endParaRPr lang="en-CA" dirty="0"/>
          </a:p>
        </p:txBody>
      </p:sp>
    </p:spTree>
    <p:extLst>
      <p:ext uri="{BB962C8B-B14F-4D97-AF65-F5344CB8AC3E}">
        <p14:creationId xmlns:p14="http://schemas.microsoft.com/office/powerpoint/2010/main" val="161553232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0B373B56-4DF1-44DF-8B15-FD0EB1A1F614}" type="slidenum">
              <a:rPr lang="en-CA" smtClean="0"/>
              <a:t>28</a:t>
            </a:fld>
            <a:endParaRPr lang="en-CA" dirty="0"/>
          </a:p>
        </p:txBody>
      </p:sp>
    </p:spTree>
    <p:extLst>
      <p:ext uri="{BB962C8B-B14F-4D97-AF65-F5344CB8AC3E}">
        <p14:creationId xmlns:p14="http://schemas.microsoft.com/office/powerpoint/2010/main" val="34195304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0B373B56-4DF1-44DF-8B15-FD0EB1A1F614}" type="slidenum">
              <a:rPr lang="en-CA" smtClean="0"/>
              <a:t>29</a:t>
            </a:fld>
            <a:endParaRPr lang="en-CA" dirty="0"/>
          </a:p>
        </p:txBody>
      </p:sp>
    </p:spTree>
    <p:extLst>
      <p:ext uri="{BB962C8B-B14F-4D97-AF65-F5344CB8AC3E}">
        <p14:creationId xmlns:p14="http://schemas.microsoft.com/office/powerpoint/2010/main" val="34195304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Imagine we head out to an orchard.</a:t>
            </a:r>
          </a:p>
        </p:txBody>
      </p:sp>
      <p:sp>
        <p:nvSpPr>
          <p:cNvPr id="4" name="Slide Number Placeholder 3"/>
          <p:cNvSpPr>
            <a:spLocks noGrp="1"/>
          </p:cNvSpPr>
          <p:nvPr>
            <p:ph type="sldNum" sz="quarter" idx="10"/>
          </p:nvPr>
        </p:nvSpPr>
        <p:spPr/>
        <p:txBody>
          <a:bodyPr/>
          <a:lstStyle/>
          <a:p>
            <a:fld id="{0B373B56-4DF1-44DF-8B15-FD0EB1A1F614}" type="slidenum">
              <a:rPr lang="en-CA" smtClean="0"/>
              <a:t>30</a:t>
            </a:fld>
            <a:endParaRPr lang="en-CA" dirty="0"/>
          </a:p>
        </p:txBody>
      </p:sp>
    </p:spTree>
    <p:extLst>
      <p:ext uri="{BB962C8B-B14F-4D97-AF65-F5344CB8AC3E}">
        <p14:creationId xmlns:p14="http://schemas.microsoft.com/office/powerpoint/2010/main" val="38844653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0B373B56-4DF1-44DF-8B15-FD0EB1A1F614}" type="slidenum">
              <a:rPr lang="en-CA" smtClean="0"/>
              <a:t>4</a:t>
            </a:fld>
            <a:endParaRPr lang="en-CA" dirty="0"/>
          </a:p>
        </p:txBody>
      </p:sp>
    </p:spTree>
    <p:extLst>
      <p:ext uri="{BB962C8B-B14F-4D97-AF65-F5344CB8AC3E}">
        <p14:creationId xmlns:p14="http://schemas.microsoft.com/office/powerpoint/2010/main" val="316953586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import </a:t>
            </a:r>
            <a:r>
              <a:rPr lang="en-CA" dirty="0" err="1"/>
              <a:t>sklearn</a:t>
            </a:r>
            <a:endParaRPr lang="en-CA" dirty="0"/>
          </a:p>
          <a:p>
            <a:r>
              <a:rPr lang="en-CA" dirty="0"/>
              <a:t>features = [[140, "smooth"], [130, "smooth"], [150, "bumpy"],[170, "bumpy"]]</a:t>
            </a:r>
          </a:p>
          <a:p>
            <a:r>
              <a:rPr lang="en-CA" dirty="0"/>
              <a:t>labels = ["apple", "apple", "orange", "orange"]</a:t>
            </a:r>
          </a:p>
          <a:p>
            <a:endParaRPr lang="en-CA" dirty="0"/>
          </a:p>
        </p:txBody>
      </p:sp>
      <p:sp>
        <p:nvSpPr>
          <p:cNvPr id="4" name="Slide Number Placeholder 3"/>
          <p:cNvSpPr>
            <a:spLocks noGrp="1"/>
          </p:cNvSpPr>
          <p:nvPr>
            <p:ph type="sldNum" sz="quarter" idx="10"/>
          </p:nvPr>
        </p:nvSpPr>
        <p:spPr/>
        <p:txBody>
          <a:bodyPr/>
          <a:lstStyle/>
          <a:p>
            <a:fld id="{0B373B56-4DF1-44DF-8B15-FD0EB1A1F614}" type="slidenum">
              <a:rPr lang="en-CA" smtClean="0"/>
              <a:t>31</a:t>
            </a:fld>
            <a:endParaRPr lang="en-CA" dirty="0"/>
          </a:p>
        </p:txBody>
      </p:sp>
    </p:spTree>
    <p:extLst>
      <p:ext uri="{BB962C8B-B14F-4D97-AF65-F5344CB8AC3E}">
        <p14:creationId xmlns:p14="http://schemas.microsoft.com/office/powerpoint/2010/main" val="388446531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import </a:t>
            </a:r>
            <a:r>
              <a:rPr lang="en-CA" dirty="0" err="1"/>
              <a:t>sklearn</a:t>
            </a:r>
            <a:endParaRPr lang="en-CA" dirty="0"/>
          </a:p>
          <a:p>
            <a:r>
              <a:rPr lang="en-CA" dirty="0"/>
              <a:t>features = [[140, 1], [130, 1], [150, 0],[170, 0]]</a:t>
            </a:r>
          </a:p>
          <a:p>
            <a:r>
              <a:rPr lang="en-CA" dirty="0"/>
              <a:t>labels = [0, 0, 1, 1]</a:t>
            </a:r>
          </a:p>
          <a:p>
            <a:endParaRPr lang="en-CA" dirty="0"/>
          </a:p>
        </p:txBody>
      </p:sp>
      <p:sp>
        <p:nvSpPr>
          <p:cNvPr id="4" name="Slide Number Placeholder 3"/>
          <p:cNvSpPr>
            <a:spLocks noGrp="1"/>
          </p:cNvSpPr>
          <p:nvPr>
            <p:ph type="sldNum" sz="quarter" idx="10"/>
          </p:nvPr>
        </p:nvSpPr>
        <p:spPr/>
        <p:txBody>
          <a:bodyPr/>
          <a:lstStyle/>
          <a:p>
            <a:fld id="{0B373B56-4DF1-44DF-8B15-FD0EB1A1F614}" type="slidenum">
              <a:rPr lang="en-CA" smtClean="0"/>
              <a:t>32</a:t>
            </a:fld>
            <a:endParaRPr lang="en-CA" dirty="0"/>
          </a:p>
        </p:txBody>
      </p:sp>
    </p:spTree>
    <p:extLst>
      <p:ext uri="{BB962C8B-B14F-4D97-AF65-F5344CB8AC3E}">
        <p14:creationId xmlns:p14="http://schemas.microsoft.com/office/powerpoint/2010/main" val="388446531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0B373B56-4DF1-44DF-8B15-FD0EB1A1F614}" type="slidenum">
              <a:rPr lang="en-CA" smtClean="0"/>
              <a:t>33</a:t>
            </a:fld>
            <a:endParaRPr lang="en-CA" dirty="0"/>
          </a:p>
        </p:txBody>
      </p:sp>
    </p:spTree>
    <p:extLst>
      <p:ext uri="{BB962C8B-B14F-4D97-AF65-F5344CB8AC3E}">
        <p14:creationId xmlns:p14="http://schemas.microsoft.com/office/powerpoint/2010/main" val="34195304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0B373B56-4DF1-44DF-8B15-FD0EB1A1F614}" type="slidenum">
              <a:rPr lang="en-CA" smtClean="0"/>
              <a:t>34</a:t>
            </a:fld>
            <a:endParaRPr lang="en-CA" dirty="0"/>
          </a:p>
        </p:txBody>
      </p:sp>
    </p:spTree>
    <p:extLst>
      <p:ext uri="{BB962C8B-B14F-4D97-AF65-F5344CB8AC3E}">
        <p14:creationId xmlns:p14="http://schemas.microsoft.com/office/powerpoint/2010/main" val="34195304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 trick to build an effective tree is to understand which question to ask and when.</a:t>
            </a:r>
          </a:p>
          <a:p>
            <a:r>
              <a:rPr lang="en-US" sz="1200" b="0" i="0" kern="1200" dirty="0">
                <a:solidFill>
                  <a:schemeClr val="tx1"/>
                </a:solidFill>
                <a:effectLst/>
                <a:latin typeface="+mn-lt"/>
                <a:ea typeface="+mn-ea"/>
                <a:cs typeface="+mn-cs"/>
              </a:rPr>
              <a:t>And to do that we need to quantify how much a question helps to un-mix</a:t>
            </a:r>
            <a:r>
              <a:rPr lang="en-US" sz="1200" b="0" i="0" kern="1200" baseline="0" dirty="0">
                <a:solidFill>
                  <a:schemeClr val="tx1"/>
                </a:solidFill>
                <a:effectLst/>
                <a:latin typeface="+mn-lt"/>
                <a:ea typeface="+mn-ea"/>
                <a:cs typeface="+mn-cs"/>
              </a:rPr>
              <a:t> the labels. </a:t>
            </a:r>
          </a:p>
          <a:p>
            <a:endParaRPr lang="en-US" sz="1200" b="0" i="0" kern="1200" baseline="0" dirty="0">
              <a:solidFill>
                <a:schemeClr val="tx1"/>
              </a:solidFill>
              <a:effectLst/>
              <a:latin typeface="+mn-lt"/>
              <a:ea typeface="+mn-ea"/>
              <a:cs typeface="+mn-cs"/>
            </a:endParaRPr>
          </a:p>
          <a:p>
            <a:r>
              <a:rPr lang="en-US" sz="1200" b="0" i="0" kern="1200" baseline="0" dirty="0">
                <a:solidFill>
                  <a:schemeClr val="tx1"/>
                </a:solidFill>
                <a:effectLst/>
                <a:latin typeface="+mn-lt"/>
                <a:ea typeface="+mn-ea"/>
                <a:cs typeface="+mn-cs"/>
              </a:rPr>
              <a:t>Gini Impurity: We can quantify the amount of uncertainty at a single node</a:t>
            </a:r>
          </a:p>
          <a:p>
            <a:r>
              <a:rPr lang="en-US" sz="1200" b="0" i="0" kern="1200" baseline="0" dirty="0">
                <a:solidFill>
                  <a:schemeClr val="tx1"/>
                </a:solidFill>
                <a:effectLst/>
                <a:latin typeface="+mn-lt"/>
                <a:ea typeface="+mn-ea"/>
                <a:cs typeface="+mn-cs"/>
              </a:rPr>
              <a:t>Information gain: We can quantify how much a question reduces that uncertainty. </a:t>
            </a:r>
          </a:p>
          <a:p>
            <a:r>
              <a:rPr lang="en-US" sz="1200" b="0" i="0" kern="1200" baseline="0" dirty="0">
                <a:solidFill>
                  <a:schemeClr val="tx1"/>
                </a:solidFill>
                <a:effectLst/>
                <a:latin typeface="+mn-lt"/>
                <a:ea typeface="+mn-ea"/>
                <a:cs typeface="+mn-cs"/>
              </a:rPr>
              <a:t>We use these two above parameters to find the best question to ask at each point and given that question we will recursively build the tree on each of the new nodes.</a:t>
            </a:r>
          </a:p>
          <a:p>
            <a:r>
              <a:rPr lang="en-US" sz="1200" b="0" i="0" kern="1200" baseline="0" dirty="0">
                <a:solidFill>
                  <a:schemeClr val="tx1"/>
                </a:solidFill>
                <a:effectLst/>
                <a:latin typeface="+mn-lt"/>
                <a:ea typeface="+mn-ea"/>
                <a:cs typeface="+mn-cs"/>
              </a:rPr>
              <a:t>We continue building the data until there are no further questions to ask, at which point we will be at leaf.</a:t>
            </a:r>
            <a:endParaRPr lang="en-US" sz="1200" b="0" i="0" kern="1200" dirty="0">
              <a:solidFill>
                <a:schemeClr val="tx1"/>
              </a:solidFill>
              <a:effectLst/>
              <a:latin typeface="+mn-lt"/>
              <a:ea typeface="+mn-ea"/>
              <a:cs typeface="+mn-cs"/>
            </a:endParaRPr>
          </a:p>
          <a:p>
            <a:endParaRPr lang="en-CA" dirty="0"/>
          </a:p>
        </p:txBody>
      </p:sp>
      <p:sp>
        <p:nvSpPr>
          <p:cNvPr id="4" name="Slide Number Placeholder 3"/>
          <p:cNvSpPr>
            <a:spLocks noGrp="1"/>
          </p:cNvSpPr>
          <p:nvPr>
            <p:ph type="sldNum" sz="quarter" idx="10"/>
          </p:nvPr>
        </p:nvSpPr>
        <p:spPr/>
        <p:txBody>
          <a:bodyPr/>
          <a:lstStyle/>
          <a:p>
            <a:fld id="{0B373B56-4DF1-44DF-8B15-FD0EB1A1F614}" type="slidenum">
              <a:rPr lang="en-CA" smtClean="0"/>
              <a:t>35</a:t>
            </a:fld>
            <a:endParaRPr lang="en-CA" dirty="0"/>
          </a:p>
        </p:txBody>
      </p:sp>
    </p:spTree>
    <p:extLst>
      <p:ext uri="{BB962C8B-B14F-4D97-AF65-F5344CB8AC3E}">
        <p14:creationId xmlns:p14="http://schemas.microsoft.com/office/powerpoint/2010/main" val="220202020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Different classifiers:</a:t>
            </a:r>
          </a:p>
          <a:p>
            <a:r>
              <a:rPr lang="en-US" sz="1200" b="0" i="0" kern="1200" dirty="0">
                <a:solidFill>
                  <a:schemeClr val="tx1"/>
                </a:solidFill>
                <a:effectLst/>
                <a:latin typeface="+mn-lt"/>
                <a:ea typeface="+mn-ea"/>
                <a:cs typeface="+mn-cs"/>
              </a:rPr>
              <a:t>Linear Classifiers: Logistic Regression, Naive Bayes Classifier</a:t>
            </a:r>
          </a:p>
          <a:p>
            <a:r>
              <a:rPr lang="en-US" sz="1200" b="0" i="0" kern="1200" dirty="0">
                <a:solidFill>
                  <a:schemeClr val="tx1"/>
                </a:solidFill>
                <a:effectLst/>
                <a:latin typeface="+mn-lt"/>
                <a:ea typeface="+mn-ea"/>
                <a:cs typeface="+mn-cs"/>
              </a:rPr>
              <a:t>Support Vector Machines (SVM)</a:t>
            </a:r>
          </a:p>
          <a:p>
            <a:r>
              <a:rPr lang="en-US" sz="1200" b="0" i="0" kern="1200" dirty="0">
                <a:solidFill>
                  <a:schemeClr val="tx1"/>
                </a:solidFill>
                <a:effectLst/>
                <a:latin typeface="+mn-lt"/>
                <a:ea typeface="+mn-ea"/>
                <a:cs typeface="+mn-cs"/>
              </a:rPr>
              <a:t>Decision Trees</a:t>
            </a:r>
          </a:p>
          <a:p>
            <a:r>
              <a:rPr lang="en-US" sz="1200" b="0" i="0" kern="1200" dirty="0">
                <a:solidFill>
                  <a:schemeClr val="tx1"/>
                </a:solidFill>
                <a:effectLst/>
                <a:latin typeface="+mn-lt"/>
                <a:ea typeface="+mn-ea"/>
                <a:cs typeface="+mn-cs"/>
              </a:rPr>
              <a:t>Boosted Trees</a:t>
            </a:r>
          </a:p>
          <a:p>
            <a:r>
              <a:rPr lang="en-US" sz="1200" b="0" i="0" kern="1200" dirty="0">
                <a:solidFill>
                  <a:schemeClr val="tx1"/>
                </a:solidFill>
                <a:effectLst/>
                <a:latin typeface="+mn-lt"/>
                <a:ea typeface="+mn-ea"/>
                <a:cs typeface="+mn-cs"/>
              </a:rPr>
              <a:t>Random Forest</a:t>
            </a:r>
          </a:p>
          <a:p>
            <a:r>
              <a:rPr lang="en-US" sz="1200" b="0" i="0" kern="1200" dirty="0">
                <a:solidFill>
                  <a:schemeClr val="tx1"/>
                </a:solidFill>
                <a:effectLst/>
                <a:latin typeface="+mn-lt"/>
                <a:ea typeface="+mn-ea"/>
                <a:cs typeface="+mn-cs"/>
              </a:rPr>
              <a:t>Artificial Neural Networks (ANN)</a:t>
            </a:r>
          </a:p>
          <a:p>
            <a:r>
              <a:rPr lang="en-US" sz="1200" b="0" i="0" kern="1200" dirty="0">
                <a:solidFill>
                  <a:schemeClr val="tx1"/>
                </a:solidFill>
                <a:effectLst/>
                <a:latin typeface="+mn-lt"/>
                <a:ea typeface="+mn-ea"/>
                <a:cs typeface="+mn-cs"/>
              </a:rPr>
              <a:t>Nearest Neighbor</a:t>
            </a:r>
          </a:p>
          <a:p>
            <a:endParaRPr lang="en-CA" dirty="0"/>
          </a:p>
        </p:txBody>
      </p:sp>
      <p:sp>
        <p:nvSpPr>
          <p:cNvPr id="4" name="Slide Number Placeholder 3"/>
          <p:cNvSpPr>
            <a:spLocks noGrp="1"/>
          </p:cNvSpPr>
          <p:nvPr>
            <p:ph type="sldNum" sz="quarter" idx="10"/>
          </p:nvPr>
        </p:nvSpPr>
        <p:spPr/>
        <p:txBody>
          <a:bodyPr/>
          <a:lstStyle/>
          <a:p>
            <a:fld id="{0B373B56-4DF1-44DF-8B15-FD0EB1A1F614}" type="slidenum">
              <a:rPr lang="en-CA" smtClean="0"/>
              <a:t>36</a:t>
            </a:fld>
            <a:endParaRPr lang="en-CA" dirty="0"/>
          </a:p>
        </p:txBody>
      </p:sp>
    </p:spTree>
    <p:extLst>
      <p:ext uri="{BB962C8B-B14F-4D97-AF65-F5344CB8AC3E}">
        <p14:creationId xmlns:p14="http://schemas.microsoft.com/office/powerpoint/2010/main" val="34195304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from </a:t>
            </a:r>
            <a:r>
              <a:rPr lang="en-CA" dirty="0" err="1"/>
              <a:t>sklearn</a:t>
            </a:r>
            <a:r>
              <a:rPr lang="en-CA" dirty="0"/>
              <a:t> import tree</a:t>
            </a:r>
          </a:p>
          <a:p>
            <a:r>
              <a:rPr lang="en-CA" dirty="0"/>
              <a:t>features = [[140, 1], [130, 1], [150, 0],[170, 0]]</a:t>
            </a:r>
          </a:p>
          <a:p>
            <a:r>
              <a:rPr lang="en-CA" dirty="0"/>
              <a:t>labels = [0, 0, 1, 1]</a:t>
            </a:r>
          </a:p>
          <a:p>
            <a:r>
              <a:rPr lang="en-CA" dirty="0" err="1"/>
              <a:t>clf</a:t>
            </a:r>
            <a:r>
              <a:rPr lang="en-CA" dirty="0"/>
              <a:t>= </a:t>
            </a:r>
            <a:r>
              <a:rPr lang="en-CA" dirty="0" err="1"/>
              <a:t>tree.DecisionTreeClassifier</a:t>
            </a:r>
            <a:r>
              <a:rPr lang="en-CA" dirty="0"/>
              <a:t>()</a:t>
            </a:r>
          </a:p>
          <a:p>
            <a:endParaRPr lang="en-CA" dirty="0"/>
          </a:p>
        </p:txBody>
      </p:sp>
      <p:sp>
        <p:nvSpPr>
          <p:cNvPr id="4" name="Slide Number Placeholder 3"/>
          <p:cNvSpPr>
            <a:spLocks noGrp="1"/>
          </p:cNvSpPr>
          <p:nvPr>
            <p:ph type="sldNum" sz="quarter" idx="10"/>
          </p:nvPr>
        </p:nvSpPr>
        <p:spPr/>
        <p:txBody>
          <a:bodyPr/>
          <a:lstStyle/>
          <a:p>
            <a:fld id="{0B373B56-4DF1-44DF-8B15-FD0EB1A1F614}" type="slidenum">
              <a:rPr lang="en-CA" smtClean="0"/>
              <a:t>37</a:t>
            </a:fld>
            <a:endParaRPr lang="en-CA" dirty="0"/>
          </a:p>
        </p:txBody>
      </p:sp>
    </p:spTree>
    <p:extLst>
      <p:ext uri="{BB962C8B-B14F-4D97-AF65-F5344CB8AC3E}">
        <p14:creationId xmlns:p14="http://schemas.microsoft.com/office/powerpoint/2010/main" val="34195304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0B373B56-4DF1-44DF-8B15-FD0EB1A1F614}" type="slidenum">
              <a:rPr lang="en-CA" smtClean="0"/>
              <a:t>38</a:t>
            </a:fld>
            <a:endParaRPr lang="en-CA" dirty="0"/>
          </a:p>
        </p:txBody>
      </p:sp>
    </p:spTree>
    <p:extLst>
      <p:ext uri="{BB962C8B-B14F-4D97-AF65-F5344CB8AC3E}">
        <p14:creationId xmlns:p14="http://schemas.microsoft.com/office/powerpoint/2010/main" val="34195304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Important: We</a:t>
            </a:r>
            <a:r>
              <a:rPr lang="en-CA" baseline="0" dirty="0"/>
              <a:t> can think of fit as find patterns in data.</a:t>
            </a:r>
          </a:p>
          <a:p>
            <a:r>
              <a:rPr lang="en-CA" baseline="0" dirty="0"/>
              <a:t>We will get into details of how this happens under the hood in a future presentation.</a:t>
            </a:r>
            <a:endParaRPr lang="en-CA" dirty="0"/>
          </a:p>
          <a:p>
            <a:endParaRPr lang="en-CA" dirty="0"/>
          </a:p>
          <a:p>
            <a:r>
              <a:rPr lang="en-CA" dirty="0"/>
              <a:t>from </a:t>
            </a:r>
            <a:r>
              <a:rPr lang="en-CA" dirty="0" err="1"/>
              <a:t>sklearn</a:t>
            </a:r>
            <a:r>
              <a:rPr lang="en-CA" dirty="0"/>
              <a:t> import tree</a:t>
            </a:r>
          </a:p>
          <a:p>
            <a:r>
              <a:rPr lang="en-CA" dirty="0"/>
              <a:t>features = [[140, 1], [130, 1], [150, 0],[170, 0]]</a:t>
            </a:r>
          </a:p>
          <a:p>
            <a:r>
              <a:rPr lang="en-CA" dirty="0"/>
              <a:t>labels = [0, 0, 1, 1]</a:t>
            </a:r>
          </a:p>
          <a:p>
            <a:r>
              <a:rPr lang="en-CA" dirty="0" err="1"/>
              <a:t>clf</a:t>
            </a:r>
            <a:r>
              <a:rPr lang="en-CA" dirty="0"/>
              <a:t>= </a:t>
            </a:r>
            <a:r>
              <a:rPr lang="en-CA" dirty="0" err="1"/>
              <a:t>tree.DecisionTreeClassifier</a:t>
            </a:r>
            <a:r>
              <a:rPr lang="en-CA" dirty="0"/>
              <a:t>()</a:t>
            </a:r>
          </a:p>
          <a:p>
            <a:r>
              <a:rPr lang="en-CA" dirty="0" err="1"/>
              <a:t>clf</a:t>
            </a:r>
            <a:r>
              <a:rPr lang="en-CA" dirty="0"/>
              <a:t>= </a:t>
            </a:r>
            <a:r>
              <a:rPr lang="en-CA" dirty="0" err="1"/>
              <a:t>clf.fit</a:t>
            </a:r>
            <a:r>
              <a:rPr lang="en-CA" dirty="0"/>
              <a:t>(features, labels)</a:t>
            </a:r>
          </a:p>
          <a:p>
            <a:endParaRPr lang="en-CA" dirty="0"/>
          </a:p>
        </p:txBody>
      </p:sp>
      <p:sp>
        <p:nvSpPr>
          <p:cNvPr id="4" name="Slide Number Placeholder 3"/>
          <p:cNvSpPr>
            <a:spLocks noGrp="1"/>
          </p:cNvSpPr>
          <p:nvPr>
            <p:ph type="sldNum" sz="quarter" idx="10"/>
          </p:nvPr>
        </p:nvSpPr>
        <p:spPr/>
        <p:txBody>
          <a:bodyPr/>
          <a:lstStyle/>
          <a:p>
            <a:fld id="{0B373B56-4DF1-44DF-8B15-FD0EB1A1F614}" type="slidenum">
              <a:rPr lang="en-CA" smtClean="0"/>
              <a:t>39</a:t>
            </a:fld>
            <a:endParaRPr lang="en-CA" dirty="0"/>
          </a:p>
        </p:txBody>
      </p:sp>
    </p:spTree>
    <p:extLst>
      <p:ext uri="{BB962C8B-B14F-4D97-AF65-F5344CB8AC3E}">
        <p14:creationId xmlns:p14="http://schemas.microsoft.com/office/powerpoint/2010/main" val="34195304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0B373B56-4DF1-44DF-8B15-FD0EB1A1F614}" type="slidenum">
              <a:rPr lang="en-CA" smtClean="0"/>
              <a:t>40</a:t>
            </a:fld>
            <a:endParaRPr lang="en-CA" dirty="0"/>
          </a:p>
        </p:txBody>
      </p:sp>
    </p:spTree>
    <p:extLst>
      <p:ext uri="{BB962C8B-B14F-4D97-AF65-F5344CB8AC3E}">
        <p14:creationId xmlns:p14="http://schemas.microsoft.com/office/powerpoint/2010/main" val="3419530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We want to write one program that can solve many problems without needing to be rewritten</a:t>
            </a:r>
          </a:p>
          <a:p>
            <a:endParaRPr lang="en-CA" dirty="0"/>
          </a:p>
        </p:txBody>
      </p:sp>
      <p:sp>
        <p:nvSpPr>
          <p:cNvPr id="4" name="Slide Number Placeholder 3"/>
          <p:cNvSpPr>
            <a:spLocks noGrp="1"/>
          </p:cNvSpPr>
          <p:nvPr>
            <p:ph type="sldNum" sz="quarter" idx="10"/>
          </p:nvPr>
        </p:nvSpPr>
        <p:spPr/>
        <p:txBody>
          <a:bodyPr/>
          <a:lstStyle/>
          <a:p>
            <a:fld id="{0B373B56-4DF1-44DF-8B15-FD0EB1A1F614}" type="slidenum">
              <a:rPr lang="en-CA" smtClean="0"/>
              <a:t>5</a:t>
            </a:fld>
            <a:endParaRPr lang="en-CA" dirty="0"/>
          </a:p>
        </p:txBody>
      </p:sp>
    </p:spTree>
    <p:extLst>
      <p:ext uri="{BB962C8B-B14F-4D97-AF65-F5344CB8AC3E}">
        <p14:creationId xmlns:p14="http://schemas.microsoft.com/office/powerpoint/2010/main" val="316953586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from </a:t>
            </a:r>
            <a:r>
              <a:rPr lang="en-CA" dirty="0" err="1"/>
              <a:t>sklearn</a:t>
            </a:r>
            <a:r>
              <a:rPr lang="en-CA" dirty="0"/>
              <a:t> import tree</a:t>
            </a:r>
          </a:p>
          <a:p>
            <a:r>
              <a:rPr lang="en-CA" dirty="0"/>
              <a:t>features = [[140, 1], [130, 1], [150, 0],[170, 0]]</a:t>
            </a:r>
          </a:p>
          <a:p>
            <a:r>
              <a:rPr lang="en-CA" dirty="0"/>
              <a:t>labels = [0, 0, 1, 1]</a:t>
            </a:r>
          </a:p>
          <a:p>
            <a:r>
              <a:rPr lang="en-CA" dirty="0" err="1"/>
              <a:t>clf</a:t>
            </a:r>
            <a:r>
              <a:rPr lang="en-CA" dirty="0"/>
              <a:t>= </a:t>
            </a:r>
            <a:r>
              <a:rPr lang="en-CA" dirty="0" err="1"/>
              <a:t>tree.DecisionTreeClassifier</a:t>
            </a:r>
            <a:r>
              <a:rPr lang="en-CA" dirty="0"/>
              <a:t>()</a:t>
            </a:r>
          </a:p>
          <a:p>
            <a:r>
              <a:rPr lang="en-CA" dirty="0" err="1"/>
              <a:t>clf</a:t>
            </a:r>
            <a:r>
              <a:rPr lang="en-CA" dirty="0"/>
              <a:t>= </a:t>
            </a:r>
            <a:r>
              <a:rPr lang="en-CA" dirty="0" err="1"/>
              <a:t>clf.fit</a:t>
            </a:r>
            <a:r>
              <a:rPr lang="en-CA" dirty="0"/>
              <a:t>(features, labels)</a:t>
            </a:r>
          </a:p>
          <a:p>
            <a:r>
              <a:rPr lang="en-CA" dirty="0"/>
              <a:t>print(</a:t>
            </a:r>
            <a:r>
              <a:rPr lang="en-CA" dirty="0" err="1"/>
              <a:t>clf.predict</a:t>
            </a:r>
            <a:r>
              <a:rPr lang="en-CA" dirty="0"/>
              <a:t>([[160, 0]]))</a:t>
            </a:r>
          </a:p>
          <a:p>
            <a:endParaRPr lang="en-CA" dirty="0"/>
          </a:p>
          <a:p>
            <a:endParaRPr lang="en-CA" dirty="0"/>
          </a:p>
        </p:txBody>
      </p:sp>
      <p:sp>
        <p:nvSpPr>
          <p:cNvPr id="4" name="Slide Number Placeholder 3"/>
          <p:cNvSpPr>
            <a:spLocks noGrp="1"/>
          </p:cNvSpPr>
          <p:nvPr>
            <p:ph type="sldNum" sz="quarter" idx="10"/>
          </p:nvPr>
        </p:nvSpPr>
        <p:spPr/>
        <p:txBody>
          <a:bodyPr/>
          <a:lstStyle/>
          <a:p>
            <a:fld id="{0B373B56-4DF1-44DF-8B15-FD0EB1A1F614}" type="slidenum">
              <a:rPr lang="en-CA" smtClean="0"/>
              <a:t>41</a:t>
            </a:fld>
            <a:endParaRPr lang="en-CA" dirty="0"/>
          </a:p>
        </p:txBody>
      </p:sp>
    </p:spTree>
    <p:extLst>
      <p:ext uri="{BB962C8B-B14F-4D97-AF65-F5344CB8AC3E}">
        <p14:creationId xmlns:p14="http://schemas.microsoft.com/office/powerpoint/2010/main" val="34195304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0B373B56-4DF1-44DF-8B15-FD0EB1A1F614}" type="slidenum">
              <a:rPr lang="en-CA" smtClean="0"/>
              <a:t>42</a:t>
            </a:fld>
            <a:endParaRPr lang="en-CA" dirty="0"/>
          </a:p>
        </p:txBody>
      </p:sp>
    </p:spTree>
    <p:extLst>
      <p:ext uri="{BB962C8B-B14F-4D97-AF65-F5344CB8AC3E}">
        <p14:creationId xmlns:p14="http://schemas.microsoft.com/office/powerpoint/2010/main" val="402533621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0B373B56-4DF1-44DF-8B15-FD0EB1A1F614}" type="slidenum">
              <a:rPr lang="en-CA" smtClean="0"/>
              <a:t>43</a:t>
            </a:fld>
            <a:endParaRPr lang="en-CA" dirty="0"/>
          </a:p>
        </p:txBody>
      </p:sp>
    </p:spTree>
    <p:extLst>
      <p:ext uri="{BB962C8B-B14F-4D97-AF65-F5344CB8AC3E}">
        <p14:creationId xmlns:p14="http://schemas.microsoft.com/office/powerpoint/2010/main" val="34195304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This makes this approach far more reusable than writing new rules for each problem. </a:t>
            </a:r>
          </a:p>
        </p:txBody>
      </p:sp>
      <p:sp>
        <p:nvSpPr>
          <p:cNvPr id="4" name="Slide Number Placeholder 3"/>
          <p:cNvSpPr>
            <a:spLocks noGrp="1"/>
          </p:cNvSpPr>
          <p:nvPr>
            <p:ph type="sldNum" sz="quarter" idx="10"/>
          </p:nvPr>
        </p:nvSpPr>
        <p:spPr/>
        <p:txBody>
          <a:bodyPr/>
          <a:lstStyle/>
          <a:p>
            <a:fld id="{0B373B56-4DF1-44DF-8B15-FD0EB1A1F614}" type="slidenum">
              <a:rPr lang="en-CA" smtClean="0"/>
              <a:t>44</a:t>
            </a:fld>
            <a:endParaRPr lang="en-CA" dirty="0"/>
          </a:p>
        </p:txBody>
      </p:sp>
    </p:spTree>
    <p:extLst>
      <p:ext uri="{BB962C8B-B14F-4D97-AF65-F5344CB8AC3E}">
        <p14:creationId xmlns:p14="http://schemas.microsoft.com/office/powerpoint/2010/main" val="92019660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0B373B56-4DF1-44DF-8B15-FD0EB1A1F614}" type="slidenum">
              <a:rPr lang="en-CA" smtClean="0"/>
              <a:t>45</a:t>
            </a:fld>
            <a:endParaRPr lang="en-CA" dirty="0"/>
          </a:p>
        </p:txBody>
      </p:sp>
    </p:spTree>
    <p:extLst>
      <p:ext uri="{BB962C8B-B14F-4D97-AF65-F5344CB8AC3E}">
        <p14:creationId xmlns:p14="http://schemas.microsoft.com/office/powerpoint/2010/main" val="406964929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0B373B56-4DF1-44DF-8B15-FD0EB1A1F614}" type="slidenum">
              <a:rPr lang="en-CA" smtClean="0"/>
              <a:t>46</a:t>
            </a:fld>
            <a:endParaRPr lang="en-CA" dirty="0"/>
          </a:p>
        </p:txBody>
      </p:sp>
    </p:spTree>
    <p:extLst>
      <p:ext uri="{BB962C8B-B14F-4D97-AF65-F5344CB8AC3E}">
        <p14:creationId xmlns:p14="http://schemas.microsoft.com/office/powerpoint/2010/main" val="264421264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0B373B56-4DF1-44DF-8B15-FD0EB1A1F614}" type="slidenum">
              <a:rPr lang="en-CA" smtClean="0"/>
              <a:t>47</a:t>
            </a:fld>
            <a:endParaRPr lang="en-CA" dirty="0"/>
          </a:p>
        </p:txBody>
      </p:sp>
    </p:spTree>
    <p:extLst>
      <p:ext uri="{BB962C8B-B14F-4D97-AF65-F5344CB8AC3E}">
        <p14:creationId xmlns:p14="http://schemas.microsoft.com/office/powerpoint/2010/main" val="316953586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0B373B56-4DF1-44DF-8B15-FD0EB1A1F614}" type="slidenum">
              <a:rPr lang="en-CA" smtClean="0"/>
              <a:t>48</a:t>
            </a:fld>
            <a:endParaRPr lang="en-CA" dirty="0"/>
          </a:p>
        </p:txBody>
      </p:sp>
    </p:spTree>
    <p:extLst>
      <p:ext uri="{BB962C8B-B14F-4D97-AF65-F5344CB8AC3E}">
        <p14:creationId xmlns:p14="http://schemas.microsoft.com/office/powerpoint/2010/main" val="76267587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https://www.anaconda.com/distribution/</a:t>
            </a:r>
            <a:endParaRPr lang="en-CA" dirty="0"/>
          </a:p>
        </p:txBody>
      </p:sp>
      <p:sp>
        <p:nvSpPr>
          <p:cNvPr id="4" name="Slide Number Placeholder 3"/>
          <p:cNvSpPr>
            <a:spLocks noGrp="1"/>
          </p:cNvSpPr>
          <p:nvPr>
            <p:ph type="sldNum" sz="quarter" idx="10"/>
          </p:nvPr>
        </p:nvSpPr>
        <p:spPr/>
        <p:txBody>
          <a:bodyPr/>
          <a:lstStyle/>
          <a:p>
            <a:fld id="{0B373B56-4DF1-44DF-8B15-FD0EB1A1F614}" type="slidenum">
              <a:rPr lang="en-CA" smtClean="0"/>
              <a:t>49</a:t>
            </a:fld>
            <a:endParaRPr lang="en-CA" dirty="0"/>
          </a:p>
        </p:txBody>
      </p:sp>
    </p:spTree>
    <p:extLst>
      <p:ext uri="{BB962C8B-B14F-4D97-AF65-F5344CB8AC3E}">
        <p14:creationId xmlns:p14="http://schemas.microsoft.com/office/powerpoint/2010/main" val="212376378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0B373B56-4DF1-44DF-8B15-FD0EB1A1F614}" type="slidenum">
              <a:rPr lang="en-CA" smtClean="0"/>
              <a:t>50</a:t>
            </a:fld>
            <a:endParaRPr lang="en-CA" dirty="0"/>
          </a:p>
        </p:txBody>
      </p:sp>
    </p:spTree>
    <p:extLst>
      <p:ext uri="{BB962C8B-B14F-4D97-AF65-F5344CB8AC3E}">
        <p14:creationId xmlns:p14="http://schemas.microsoft.com/office/powerpoint/2010/main" val="39415123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0B373B56-4DF1-44DF-8B15-FD0EB1A1F614}" type="slidenum">
              <a:rPr lang="en-CA" smtClean="0"/>
              <a:t>6</a:t>
            </a:fld>
            <a:endParaRPr lang="en-CA" dirty="0"/>
          </a:p>
        </p:txBody>
      </p:sp>
    </p:spTree>
    <p:extLst>
      <p:ext uri="{BB962C8B-B14F-4D97-AF65-F5344CB8AC3E}">
        <p14:creationId xmlns:p14="http://schemas.microsoft.com/office/powerpoint/2010/main" val="316953586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0B373B56-4DF1-44DF-8B15-FD0EB1A1F614}" type="slidenum">
              <a:rPr lang="en-CA" smtClean="0"/>
              <a:t>51</a:t>
            </a:fld>
            <a:endParaRPr lang="en-CA" dirty="0"/>
          </a:p>
        </p:txBody>
      </p:sp>
    </p:spTree>
    <p:extLst>
      <p:ext uri="{BB962C8B-B14F-4D97-AF65-F5344CB8AC3E}">
        <p14:creationId xmlns:p14="http://schemas.microsoft.com/office/powerpoint/2010/main" val="118659157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0B373B56-4DF1-44DF-8B15-FD0EB1A1F614}" type="slidenum">
              <a:rPr lang="en-CA" smtClean="0"/>
              <a:t>52</a:t>
            </a:fld>
            <a:endParaRPr lang="en-CA" dirty="0"/>
          </a:p>
        </p:txBody>
      </p:sp>
    </p:spTree>
    <p:extLst>
      <p:ext uri="{BB962C8B-B14F-4D97-AF65-F5344CB8AC3E}">
        <p14:creationId xmlns:p14="http://schemas.microsoft.com/office/powerpoint/2010/main" val="120288830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0B373B56-4DF1-44DF-8B15-FD0EB1A1F614}" type="slidenum">
              <a:rPr lang="en-CA" smtClean="0"/>
              <a:t>53</a:t>
            </a:fld>
            <a:endParaRPr lang="en-CA" dirty="0"/>
          </a:p>
        </p:txBody>
      </p:sp>
    </p:spTree>
    <p:extLst>
      <p:ext uri="{BB962C8B-B14F-4D97-AF65-F5344CB8AC3E}">
        <p14:creationId xmlns:p14="http://schemas.microsoft.com/office/powerpoint/2010/main" val="81407419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0B373B56-4DF1-44DF-8B15-FD0EB1A1F614}" type="slidenum">
              <a:rPr lang="en-CA" smtClean="0"/>
              <a:t>54</a:t>
            </a:fld>
            <a:endParaRPr lang="en-CA" dirty="0"/>
          </a:p>
        </p:txBody>
      </p:sp>
    </p:spTree>
    <p:extLst>
      <p:ext uri="{BB962C8B-B14F-4D97-AF65-F5344CB8AC3E}">
        <p14:creationId xmlns:p14="http://schemas.microsoft.com/office/powerpoint/2010/main" val="13982519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0B373B56-4DF1-44DF-8B15-FD0EB1A1F614}" type="slidenum">
              <a:rPr lang="en-CA" smtClean="0"/>
              <a:t>55</a:t>
            </a:fld>
            <a:endParaRPr lang="en-CA" dirty="0"/>
          </a:p>
        </p:txBody>
      </p:sp>
    </p:spTree>
    <p:extLst>
      <p:ext uri="{BB962C8B-B14F-4D97-AF65-F5344CB8AC3E}">
        <p14:creationId xmlns:p14="http://schemas.microsoft.com/office/powerpoint/2010/main" val="37157945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0B373B56-4DF1-44DF-8B15-FD0EB1A1F614}" type="slidenum">
              <a:rPr lang="en-CA" smtClean="0"/>
              <a:t>56</a:t>
            </a:fld>
            <a:endParaRPr lang="en-CA" dirty="0"/>
          </a:p>
        </p:txBody>
      </p:sp>
    </p:spTree>
    <p:extLst>
      <p:ext uri="{BB962C8B-B14F-4D97-AF65-F5344CB8AC3E}">
        <p14:creationId xmlns:p14="http://schemas.microsoft.com/office/powerpoint/2010/main" val="207885023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0B373B56-4DF1-44DF-8B15-FD0EB1A1F614}" type="slidenum">
              <a:rPr lang="en-CA" smtClean="0"/>
              <a:t>57</a:t>
            </a:fld>
            <a:endParaRPr lang="en-CA" dirty="0"/>
          </a:p>
        </p:txBody>
      </p:sp>
    </p:spTree>
    <p:extLst>
      <p:ext uri="{BB962C8B-B14F-4D97-AF65-F5344CB8AC3E}">
        <p14:creationId xmlns:p14="http://schemas.microsoft.com/office/powerpoint/2010/main" val="361700302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0B373B56-4DF1-44DF-8B15-FD0EB1A1F614}" type="slidenum">
              <a:rPr lang="en-CA" smtClean="0"/>
              <a:t>58</a:t>
            </a:fld>
            <a:endParaRPr lang="en-CA" dirty="0"/>
          </a:p>
        </p:txBody>
      </p:sp>
    </p:spTree>
    <p:extLst>
      <p:ext uri="{BB962C8B-B14F-4D97-AF65-F5344CB8AC3E}">
        <p14:creationId xmlns:p14="http://schemas.microsoft.com/office/powerpoint/2010/main" val="23641682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0B373B56-4DF1-44DF-8B15-FD0EB1A1F614}" type="slidenum">
              <a:rPr lang="en-CA" smtClean="0"/>
              <a:t>59</a:t>
            </a:fld>
            <a:endParaRPr lang="en-CA" dirty="0"/>
          </a:p>
        </p:txBody>
      </p:sp>
    </p:spTree>
    <p:extLst>
      <p:ext uri="{BB962C8B-B14F-4D97-AF65-F5344CB8AC3E}">
        <p14:creationId xmlns:p14="http://schemas.microsoft.com/office/powerpoint/2010/main" val="159874206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0B373B56-4DF1-44DF-8B15-FD0EB1A1F614}" type="slidenum">
              <a:rPr lang="en-CA" smtClean="0"/>
              <a:t>60</a:t>
            </a:fld>
            <a:endParaRPr lang="en-CA" dirty="0"/>
          </a:p>
        </p:txBody>
      </p:sp>
    </p:spTree>
    <p:extLst>
      <p:ext uri="{BB962C8B-B14F-4D97-AF65-F5344CB8AC3E}">
        <p14:creationId xmlns:p14="http://schemas.microsoft.com/office/powerpoint/2010/main" val="18720021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0B373B56-4DF1-44DF-8B15-FD0EB1A1F614}" type="slidenum">
              <a:rPr lang="en-CA" smtClean="0"/>
              <a:t>7</a:t>
            </a:fld>
            <a:endParaRPr lang="en-CA" dirty="0"/>
          </a:p>
        </p:txBody>
      </p:sp>
    </p:spTree>
    <p:extLst>
      <p:ext uri="{BB962C8B-B14F-4D97-AF65-F5344CB8AC3E}">
        <p14:creationId xmlns:p14="http://schemas.microsoft.com/office/powerpoint/2010/main" val="316953586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0B373B56-4DF1-44DF-8B15-FD0EB1A1F614}" type="slidenum">
              <a:rPr lang="en-CA" smtClean="0"/>
              <a:t>61</a:t>
            </a:fld>
            <a:endParaRPr lang="en-CA" dirty="0"/>
          </a:p>
        </p:txBody>
      </p:sp>
    </p:spTree>
    <p:extLst>
      <p:ext uri="{BB962C8B-B14F-4D97-AF65-F5344CB8AC3E}">
        <p14:creationId xmlns:p14="http://schemas.microsoft.com/office/powerpoint/2010/main" val="88186451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https://docs.anaconda.com/anaconda/user-guide/getting-started/</a:t>
            </a:r>
            <a:endParaRPr lang="en-CA" dirty="0"/>
          </a:p>
        </p:txBody>
      </p:sp>
      <p:sp>
        <p:nvSpPr>
          <p:cNvPr id="4" name="Slide Number Placeholder 3"/>
          <p:cNvSpPr>
            <a:spLocks noGrp="1"/>
          </p:cNvSpPr>
          <p:nvPr>
            <p:ph type="sldNum" sz="quarter" idx="10"/>
          </p:nvPr>
        </p:nvSpPr>
        <p:spPr/>
        <p:txBody>
          <a:bodyPr/>
          <a:lstStyle/>
          <a:p>
            <a:fld id="{0B373B56-4DF1-44DF-8B15-FD0EB1A1F614}" type="slidenum">
              <a:rPr lang="en-CA" smtClean="0"/>
              <a:t>62</a:t>
            </a:fld>
            <a:endParaRPr lang="en-CA" dirty="0"/>
          </a:p>
        </p:txBody>
      </p:sp>
    </p:spTree>
    <p:extLst>
      <p:ext uri="{BB962C8B-B14F-4D97-AF65-F5344CB8AC3E}">
        <p14:creationId xmlns:p14="http://schemas.microsoft.com/office/powerpoint/2010/main" val="363442151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https://anaconda.org/</a:t>
            </a:r>
            <a:endParaRPr lang="en-CA" dirty="0"/>
          </a:p>
        </p:txBody>
      </p:sp>
      <p:sp>
        <p:nvSpPr>
          <p:cNvPr id="4" name="Slide Number Placeholder 3"/>
          <p:cNvSpPr>
            <a:spLocks noGrp="1"/>
          </p:cNvSpPr>
          <p:nvPr>
            <p:ph type="sldNum" sz="quarter" idx="10"/>
          </p:nvPr>
        </p:nvSpPr>
        <p:spPr/>
        <p:txBody>
          <a:bodyPr/>
          <a:lstStyle/>
          <a:p>
            <a:fld id="{0B373B56-4DF1-44DF-8B15-FD0EB1A1F614}" type="slidenum">
              <a:rPr lang="en-CA" smtClean="0"/>
              <a:t>63</a:t>
            </a:fld>
            <a:endParaRPr lang="en-CA" dirty="0"/>
          </a:p>
        </p:txBody>
      </p:sp>
    </p:spTree>
    <p:extLst>
      <p:ext uri="{BB962C8B-B14F-4D97-AF65-F5344CB8AC3E}">
        <p14:creationId xmlns:p14="http://schemas.microsoft.com/office/powerpoint/2010/main" val="419706261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https://anaconda.org/</a:t>
            </a:r>
            <a:endParaRPr lang="en-CA" dirty="0"/>
          </a:p>
        </p:txBody>
      </p:sp>
      <p:sp>
        <p:nvSpPr>
          <p:cNvPr id="4" name="Slide Number Placeholder 3"/>
          <p:cNvSpPr>
            <a:spLocks noGrp="1"/>
          </p:cNvSpPr>
          <p:nvPr>
            <p:ph type="sldNum" sz="quarter" idx="10"/>
          </p:nvPr>
        </p:nvSpPr>
        <p:spPr/>
        <p:txBody>
          <a:bodyPr/>
          <a:lstStyle/>
          <a:p>
            <a:fld id="{0B373B56-4DF1-44DF-8B15-FD0EB1A1F614}" type="slidenum">
              <a:rPr lang="en-CA" smtClean="0"/>
              <a:t>64</a:t>
            </a:fld>
            <a:endParaRPr lang="en-CA" dirty="0"/>
          </a:p>
        </p:txBody>
      </p:sp>
    </p:spTree>
    <p:extLst>
      <p:ext uri="{BB962C8B-B14F-4D97-AF65-F5344CB8AC3E}">
        <p14:creationId xmlns:p14="http://schemas.microsoft.com/office/powerpoint/2010/main" val="34628848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0B373B56-4DF1-44DF-8B15-FD0EB1A1F614}" type="slidenum">
              <a:rPr lang="en-CA" smtClean="0"/>
              <a:t>65</a:t>
            </a:fld>
            <a:endParaRPr lang="en-CA" dirty="0"/>
          </a:p>
        </p:txBody>
      </p:sp>
    </p:spTree>
    <p:extLst>
      <p:ext uri="{BB962C8B-B14F-4D97-AF65-F5344CB8AC3E}">
        <p14:creationId xmlns:p14="http://schemas.microsoft.com/office/powerpoint/2010/main" val="6991422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0B373B56-4DF1-44DF-8B15-FD0EB1A1F614}" type="slidenum">
              <a:rPr lang="en-CA" smtClean="0"/>
              <a:t>8</a:t>
            </a:fld>
            <a:endParaRPr lang="en-CA" dirty="0"/>
          </a:p>
        </p:txBody>
      </p:sp>
    </p:spTree>
    <p:extLst>
      <p:ext uri="{BB962C8B-B14F-4D97-AF65-F5344CB8AC3E}">
        <p14:creationId xmlns:p14="http://schemas.microsoft.com/office/powerpoint/2010/main" val="31695358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Write a program to take an image file as an input, does some analyses, and output the type of the fruit:</a:t>
            </a:r>
          </a:p>
          <a:p>
            <a:pPr marL="342900" indent="-342900">
              <a:buFont typeface="Arial" panose="020B0604020202020204" pitchFamily="34" charset="0"/>
              <a:buChar char="•"/>
            </a:pPr>
            <a:r>
              <a:rPr lang="en-US" sz="1200" dirty="0"/>
              <a:t>Counting the number of orange pixels and green pixels</a:t>
            </a:r>
          </a:p>
          <a:p>
            <a:pPr marL="342900" indent="-342900">
              <a:buFont typeface="Arial" panose="020B0604020202020204" pitchFamily="34" charset="0"/>
              <a:buChar char="•"/>
            </a:pPr>
            <a:r>
              <a:rPr lang="en-US" sz="1200" dirty="0"/>
              <a:t>Calculate the ratio</a:t>
            </a:r>
          </a:p>
          <a:p>
            <a:endParaRPr lang="en-CA" dirty="0"/>
          </a:p>
        </p:txBody>
      </p:sp>
      <p:sp>
        <p:nvSpPr>
          <p:cNvPr id="4" name="Slide Number Placeholder 3"/>
          <p:cNvSpPr>
            <a:spLocks noGrp="1"/>
          </p:cNvSpPr>
          <p:nvPr>
            <p:ph type="sldNum" sz="quarter" idx="10"/>
          </p:nvPr>
        </p:nvSpPr>
        <p:spPr/>
        <p:txBody>
          <a:bodyPr/>
          <a:lstStyle/>
          <a:p>
            <a:fld id="{0B373B56-4DF1-44DF-8B15-FD0EB1A1F614}" type="slidenum">
              <a:rPr lang="en-CA" smtClean="0"/>
              <a:t>9</a:t>
            </a:fld>
            <a:endParaRPr lang="en-CA" dirty="0"/>
          </a:p>
        </p:txBody>
      </p:sp>
    </p:spTree>
    <p:extLst>
      <p:ext uri="{BB962C8B-B14F-4D97-AF65-F5344CB8AC3E}">
        <p14:creationId xmlns:p14="http://schemas.microsoft.com/office/powerpoint/2010/main" val="31695358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0B373B56-4DF1-44DF-8B15-FD0EB1A1F614}" type="slidenum">
              <a:rPr lang="en-CA" smtClean="0"/>
              <a:t>10</a:t>
            </a:fld>
            <a:endParaRPr lang="en-CA" dirty="0"/>
          </a:p>
        </p:txBody>
      </p:sp>
    </p:spTree>
    <p:extLst>
      <p:ext uri="{BB962C8B-B14F-4D97-AF65-F5344CB8AC3E}">
        <p14:creationId xmlns:p14="http://schemas.microsoft.com/office/powerpoint/2010/main" val="10196495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CA"/>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CA"/>
          </a:p>
        </p:txBody>
      </p:sp>
      <p:sp>
        <p:nvSpPr>
          <p:cNvPr id="4" name="Date Placeholder 3"/>
          <p:cNvSpPr>
            <a:spLocks noGrp="1"/>
          </p:cNvSpPr>
          <p:nvPr>
            <p:ph type="dt" sz="half" idx="10"/>
          </p:nvPr>
        </p:nvSpPr>
        <p:spPr/>
        <p:txBody>
          <a:bodyPr/>
          <a:lstStyle/>
          <a:p>
            <a:fld id="{07662873-44EE-4748-ADB0-0E8B8F7F1F96}" type="datetime1">
              <a:rPr lang="en-US" smtClean="0"/>
              <a:t>2019-10-10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23541686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p:cNvSpPr>
            <a:spLocks noGrp="1"/>
          </p:cNvSpPr>
          <p:nvPr>
            <p:ph type="dt" sz="half" idx="10"/>
          </p:nvPr>
        </p:nvSpPr>
        <p:spPr/>
        <p:txBody>
          <a:bodyPr/>
          <a:lstStyle/>
          <a:p>
            <a:fld id="{C3756023-925C-4F2B-B6B3-9EB3E5E0D7A4}" type="datetime1">
              <a:rPr lang="en-US" smtClean="0"/>
              <a:t>2019-10-10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23125544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CA"/>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p:cNvSpPr>
            <a:spLocks noGrp="1"/>
          </p:cNvSpPr>
          <p:nvPr>
            <p:ph type="dt" sz="half" idx="10"/>
          </p:nvPr>
        </p:nvSpPr>
        <p:spPr/>
        <p:txBody>
          <a:bodyPr/>
          <a:lstStyle/>
          <a:p>
            <a:fld id="{7E0411BD-1278-456A-889F-57EF6CDD3B56}" type="datetime1">
              <a:rPr lang="en-US" smtClean="0"/>
              <a:t>2019-10-10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1311501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p:cNvSpPr>
            <a:spLocks noGrp="1"/>
          </p:cNvSpPr>
          <p:nvPr>
            <p:ph type="dt" sz="half" idx="10"/>
          </p:nvPr>
        </p:nvSpPr>
        <p:spPr/>
        <p:txBody>
          <a:bodyPr/>
          <a:lstStyle/>
          <a:p>
            <a:fld id="{8AA5CEDD-260B-4470-B2E2-F5757872A802}" type="datetime1">
              <a:rPr lang="en-US" smtClean="0"/>
              <a:t>2019-10-10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16708241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CA"/>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4A5764D-D429-4A9D-A9CE-4503B4B062C2}" type="datetime1">
              <a:rPr lang="en-US" smtClean="0"/>
              <a:t>2019-10-10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9717929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p:cNvSpPr>
            <a:spLocks noGrp="1"/>
          </p:cNvSpPr>
          <p:nvPr>
            <p:ph type="dt" sz="half" idx="10"/>
          </p:nvPr>
        </p:nvSpPr>
        <p:spPr/>
        <p:txBody>
          <a:bodyPr/>
          <a:lstStyle/>
          <a:p>
            <a:fld id="{8DA9EC38-DF51-4692-B41E-04BF8B29FFDF}" type="datetime1">
              <a:rPr lang="en-US" smtClean="0"/>
              <a:t>2019-10-10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1151180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CA"/>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p:cNvSpPr>
            <a:spLocks noGrp="1"/>
          </p:cNvSpPr>
          <p:nvPr>
            <p:ph type="dt" sz="half" idx="10"/>
          </p:nvPr>
        </p:nvSpPr>
        <p:spPr/>
        <p:txBody>
          <a:bodyPr/>
          <a:lstStyle/>
          <a:p>
            <a:fld id="{44D220BA-6F8B-4170-AF9A-B0054695113B}" type="datetime1">
              <a:rPr lang="en-US" smtClean="0"/>
              <a:t>2019-10-10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41018274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Date Placeholder 2"/>
          <p:cNvSpPr>
            <a:spLocks noGrp="1"/>
          </p:cNvSpPr>
          <p:nvPr>
            <p:ph type="dt" sz="half" idx="10"/>
          </p:nvPr>
        </p:nvSpPr>
        <p:spPr/>
        <p:txBody>
          <a:bodyPr/>
          <a:lstStyle/>
          <a:p>
            <a:fld id="{A46FC9B1-C4F2-482F-B490-D8102A4BA46F}" type="datetime1">
              <a:rPr lang="en-US" smtClean="0"/>
              <a:t>2019-10-10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24513818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8BBEA3A-88FF-4003-915F-34166F7D514F}" type="datetime1">
              <a:rPr lang="en-US" smtClean="0"/>
              <a:t>2019-10-10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103372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CA"/>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CA9225C-1891-479F-96F5-008AF0986058}" type="datetime1">
              <a:rPr lang="en-US" smtClean="0"/>
              <a:t>2019-10-10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5898986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CA"/>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AD03492-B204-4631-A5EC-09826AAEC9BD}" type="datetime1">
              <a:rPr lang="en-US" smtClean="0"/>
              <a:t>2019-10-10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21177006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0458046-1F56-46DB-A2AE-6A3D272F41AC}" type="datetime1">
              <a:rPr lang="en-US" smtClean="0"/>
              <a:t>2019-10-10</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4124817974"/>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5.jpeg"/><Relationship Id="rId5" Type="http://schemas.openxmlformats.org/officeDocument/2006/relationships/image" Target="../media/image14.jpeg"/><Relationship Id="rId4" Type="http://schemas.openxmlformats.org/officeDocument/2006/relationships/image" Target="../media/image11.jpeg"/></Relationships>
</file>

<file path=ppt/slides/_rels/slide1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cikit-learn.org/stable/" TargetMode="External"/><Relationship Id="rId7" Type="http://schemas.openxmlformats.org/officeDocument/2006/relationships/slide" Target="slide48.xml"/><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hyperlink" Target="https://www.tensorflow.org/" TargetMode="External"/><Relationship Id="rId5" Type="http://schemas.openxmlformats.org/officeDocument/2006/relationships/image" Target="../media/image20.png"/><Relationship Id="rId4" Type="http://schemas.openxmlformats.org/officeDocument/2006/relationships/image" Target="../media/image19.png"/></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jpeg"/></Relationships>
</file>

<file path=ppt/slides/_rels/slide3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jpeg"/><Relationship Id="rId4" Type="http://schemas.openxmlformats.org/officeDocument/2006/relationships/image" Target="../media/image35.jpe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hyperlink" Target="https://www.anaconda.com/distribution/" TargetMode="External"/><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5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hyperlink" Target="https://docs.anaconda.com/anaconda/user-guide/getting-started/" TargetMode="External"/><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6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1.jpe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3.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pic>
        <p:nvPicPr>
          <p:cNvPr id="2050" name="Picture 2" descr="Image result for garry kasparov vs anatoly karpov"/>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4618" t="-1" r="722" b="1111"/>
          <a:stretch/>
        </p:blipFill>
        <p:spPr bwMode="auto">
          <a:xfrm>
            <a:off x="0" y="127310"/>
            <a:ext cx="9144000" cy="66163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60057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8"/>
          <p:cNvSpPr>
            <a:spLocks noGrp="1"/>
          </p:cNvSpPr>
          <p:nvPr>
            <p:ph type="sldNum" sz="quarter" idx="12"/>
          </p:nvPr>
        </p:nvSpPr>
        <p:spPr>
          <a:xfrm rot="16200000">
            <a:off x="8496302" y="6362700"/>
            <a:ext cx="609599" cy="381001"/>
          </a:xfrm>
        </p:spPr>
        <p:txBody>
          <a:bodyPr/>
          <a:lstStyle/>
          <a:p>
            <a:fld id="{B6F15528-21DE-4FAA-801E-634DDDAF4B2B}" type="slidenum">
              <a:rPr lang="en-US" sz="2400" smtClean="0"/>
              <a:pPr/>
              <a:t>10</a:t>
            </a:fld>
            <a:endParaRPr lang="en-US" sz="2400" dirty="0"/>
          </a:p>
        </p:txBody>
      </p:sp>
      <p:sp>
        <p:nvSpPr>
          <p:cNvPr id="19" name="Rectangle 18"/>
          <p:cNvSpPr/>
          <p:nvPr/>
        </p:nvSpPr>
        <p:spPr>
          <a:xfrm>
            <a:off x="457200" y="533400"/>
            <a:ext cx="8305800" cy="707886"/>
          </a:xfrm>
          <a:prstGeom prst="rect">
            <a:avLst/>
          </a:prstGeom>
        </p:spPr>
        <p:txBody>
          <a:bodyPr wrap="square">
            <a:spAutoFit/>
          </a:bodyPr>
          <a:lstStyle/>
          <a:p>
            <a:r>
              <a:rPr lang="en-US" sz="4000" b="1" dirty="0"/>
              <a:t>Difference between apple and orange</a:t>
            </a:r>
            <a:endParaRPr lang="en-US" sz="2800" b="1" dirty="0"/>
          </a:p>
        </p:txBody>
      </p:sp>
      <p:sp>
        <p:nvSpPr>
          <p:cNvPr id="7" name="Rectangle 6"/>
          <p:cNvSpPr/>
          <p:nvPr/>
        </p:nvSpPr>
        <p:spPr>
          <a:xfrm>
            <a:off x="430763" y="1447800"/>
            <a:ext cx="8305800" cy="461665"/>
          </a:xfrm>
          <a:prstGeom prst="rect">
            <a:avLst/>
          </a:prstGeom>
        </p:spPr>
        <p:txBody>
          <a:bodyPr wrap="square">
            <a:spAutoFit/>
          </a:bodyPr>
          <a:lstStyle/>
          <a:p>
            <a:r>
              <a:rPr lang="en-US" sz="2400" dirty="0"/>
              <a:t>Classical programming approach:</a:t>
            </a:r>
          </a:p>
        </p:txBody>
      </p:sp>
      <p:sp>
        <p:nvSpPr>
          <p:cNvPr id="12" name="Rectangle 11"/>
          <p:cNvSpPr/>
          <p:nvPr/>
        </p:nvSpPr>
        <p:spPr>
          <a:xfrm>
            <a:off x="476250" y="2192180"/>
            <a:ext cx="3607837" cy="3785652"/>
          </a:xfrm>
          <a:prstGeom prst="rect">
            <a:avLst/>
          </a:prstGeom>
        </p:spPr>
        <p:txBody>
          <a:bodyPr wrap="square">
            <a:spAutoFit/>
          </a:bodyPr>
          <a:lstStyle/>
          <a:p>
            <a:r>
              <a:rPr lang="en-US" sz="2000" dirty="0" err="1"/>
              <a:t>def</a:t>
            </a:r>
            <a:r>
              <a:rPr lang="en-US" sz="2000" dirty="0"/>
              <a:t> </a:t>
            </a:r>
            <a:r>
              <a:rPr lang="en-US" sz="2000" dirty="0" err="1"/>
              <a:t>detect_colors</a:t>
            </a:r>
            <a:r>
              <a:rPr lang="en-US" sz="2000" dirty="0"/>
              <a:t>(image):</a:t>
            </a:r>
          </a:p>
          <a:p>
            <a:r>
              <a:rPr lang="en-US" sz="2000" dirty="0"/>
              <a:t>   # lots of code</a:t>
            </a:r>
          </a:p>
          <a:p>
            <a:r>
              <a:rPr lang="en-US" sz="2000" dirty="0" err="1"/>
              <a:t>def</a:t>
            </a:r>
            <a:r>
              <a:rPr lang="en-US" sz="2000" dirty="0"/>
              <a:t> </a:t>
            </a:r>
            <a:r>
              <a:rPr lang="en-US" sz="2000" dirty="0" err="1"/>
              <a:t>detect_edges</a:t>
            </a:r>
            <a:r>
              <a:rPr lang="en-US" sz="2000" dirty="0"/>
              <a:t>(image):</a:t>
            </a:r>
          </a:p>
          <a:p>
            <a:r>
              <a:rPr lang="en-US" sz="2000" dirty="0"/>
              <a:t>   # lots of code</a:t>
            </a:r>
          </a:p>
          <a:p>
            <a:r>
              <a:rPr lang="en-US" sz="2000" dirty="0" err="1"/>
              <a:t>def</a:t>
            </a:r>
            <a:r>
              <a:rPr lang="en-US" sz="2000" dirty="0"/>
              <a:t> </a:t>
            </a:r>
            <a:r>
              <a:rPr lang="en-US" sz="2000" dirty="0" err="1"/>
              <a:t>analyse_shapes</a:t>
            </a:r>
            <a:r>
              <a:rPr lang="en-US" sz="2000" dirty="0"/>
              <a:t>(image):</a:t>
            </a:r>
          </a:p>
          <a:p>
            <a:r>
              <a:rPr lang="en-US" sz="2000" dirty="0"/>
              <a:t>   # lots of code</a:t>
            </a:r>
          </a:p>
          <a:p>
            <a:r>
              <a:rPr lang="en-US" sz="2000" dirty="0" err="1"/>
              <a:t>def</a:t>
            </a:r>
            <a:r>
              <a:rPr lang="en-US" sz="2000" dirty="0"/>
              <a:t> </a:t>
            </a:r>
            <a:r>
              <a:rPr lang="en-US" sz="2000" dirty="0" err="1"/>
              <a:t>guess_texture</a:t>
            </a:r>
            <a:r>
              <a:rPr lang="en-US" sz="2000" dirty="0"/>
              <a:t>(image):</a:t>
            </a:r>
          </a:p>
          <a:p>
            <a:r>
              <a:rPr lang="en-US" sz="2000" dirty="0"/>
              <a:t>   # lots of code</a:t>
            </a:r>
          </a:p>
          <a:p>
            <a:r>
              <a:rPr lang="en-US" sz="2000" dirty="0" err="1"/>
              <a:t>def</a:t>
            </a:r>
            <a:r>
              <a:rPr lang="en-US" sz="2000" dirty="0"/>
              <a:t> </a:t>
            </a:r>
            <a:r>
              <a:rPr lang="en-US" sz="2000" dirty="0" err="1"/>
              <a:t>define_fruit</a:t>
            </a:r>
            <a:r>
              <a:rPr lang="en-US" sz="2000" dirty="0"/>
              <a:t>(image):</a:t>
            </a:r>
          </a:p>
          <a:p>
            <a:r>
              <a:rPr lang="en-US" sz="2000" dirty="0"/>
              <a:t>   # lots of code</a:t>
            </a:r>
          </a:p>
          <a:p>
            <a:r>
              <a:rPr lang="en-US" sz="2000" dirty="0" err="1"/>
              <a:t>def</a:t>
            </a:r>
            <a:r>
              <a:rPr lang="en-US" sz="2000" dirty="0"/>
              <a:t> </a:t>
            </a:r>
            <a:r>
              <a:rPr lang="en-US" sz="2000" dirty="0" err="1"/>
              <a:t>handle_probability</a:t>
            </a:r>
            <a:r>
              <a:rPr lang="en-US" sz="2000" dirty="0"/>
              <a:t>(image):</a:t>
            </a:r>
          </a:p>
          <a:p>
            <a:r>
              <a:rPr lang="en-US" sz="2000" dirty="0"/>
              <a:t>   # lots of code</a:t>
            </a:r>
          </a:p>
        </p:txBody>
      </p:sp>
    </p:spTree>
    <p:extLst>
      <p:ext uri="{BB962C8B-B14F-4D97-AF65-F5344CB8AC3E}">
        <p14:creationId xmlns:p14="http://schemas.microsoft.com/office/powerpoint/2010/main" val="351970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8"/>
          <p:cNvSpPr>
            <a:spLocks noGrp="1"/>
          </p:cNvSpPr>
          <p:nvPr>
            <p:ph type="sldNum" sz="quarter" idx="12"/>
          </p:nvPr>
        </p:nvSpPr>
        <p:spPr>
          <a:xfrm rot="16200000">
            <a:off x="8496302" y="6362700"/>
            <a:ext cx="609599" cy="381001"/>
          </a:xfrm>
        </p:spPr>
        <p:txBody>
          <a:bodyPr/>
          <a:lstStyle/>
          <a:p>
            <a:fld id="{B6F15528-21DE-4FAA-801E-634DDDAF4B2B}" type="slidenum">
              <a:rPr lang="en-US" sz="2400" smtClean="0"/>
              <a:pPr/>
              <a:t>11</a:t>
            </a:fld>
            <a:endParaRPr lang="en-US" sz="2400" dirty="0"/>
          </a:p>
        </p:txBody>
      </p:sp>
      <p:sp>
        <p:nvSpPr>
          <p:cNvPr id="19" name="Rectangle 18"/>
          <p:cNvSpPr/>
          <p:nvPr/>
        </p:nvSpPr>
        <p:spPr>
          <a:xfrm>
            <a:off x="457200" y="533400"/>
            <a:ext cx="8305800" cy="707886"/>
          </a:xfrm>
          <a:prstGeom prst="rect">
            <a:avLst/>
          </a:prstGeom>
        </p:spPr>
        <p:txBody>
          <a:bodyPr wrap="square">
            <a:spAutoFit/>
          </a:bodyPr>
          <a:lstStyle/>
          <a:p>
            <a:r>
              <a:rPr lang="en-US" sz="4000" b="1" dirty="0"/>
              <a:t>Difference between apple and orange</a:t>
            </a:r>
            <a:endParaRPr lang="en-US" sz="2800" b="1" dirty="0"/>
          </a:p>
        </p:txBody>
      </p:sp>
      <p:sp>
        <p:nvSpPr>
          <p:cNvPr id="7" name="Rectangle 6"/>
          <p:cNvSpPr/>
          <p:nvPr/>
        </p:nvSpPr>
        <p:spPr>
          <a:xfrm>
            <a:off x="430763" y="1447800"/>
            <a:ext cx="8305800" cy="461665"/>
          </a:xfrm>
          <a:prstGeom prst="rect">
            <a:avLst/>
          </a:prstGeom>
        </p:spPr>
        <p:txBody>
          <a:bodyPr wrap="square">
            <a:spAutoFit/>
          </a:bodyPr>
          <a:lstStyle/>
          <a:p>
            <a:r>
              <a:rPr lang="en-US" sz="2400" dirty="0"/>
              <a:t>How about writing a program to handle black-and-white photo?</a:t>
            </a:r>
          </a:p>
        </p:txBody>
      </p:sp>
      <p:grpSp>
        <p:nvGrpSpPr>
          <p:cNvPr id="3" name="Group 2"/>
          <p:cNvGrpSpPr/>
          <p:nvPr/>
        </p:nvGrpSpPr>
        <p:grpSpPr>
          <a:xfrm>
            <a:off x="2013726" y="2962870"/>
            <a:ext cx="5139873" cy="2415305"/>
            <a:chOff x="2013726" y="2962870"/>
            <a:chExt cx="5139873" cy="2415305"/>
          </a:xfrm>
        </p:grpSpPr>
        <p:grpSp>
          <p:nvGrpSpPr>
            <p:cNvPr id="11" name="Group 10"/>
            <p:cNvGrpSpPr/>
            <p:nvPr/>
          </p:nvGrpSpPr>
          <p:grpSpPr>
            <a:xfrm>
              <a:off x="2013726" y="3886200"/>
              <a:ext cx="5139873" cy="1491975"/>
              <a:chOff x="1634077" y="4327250"/>
              <a:chExt cx="5139873" cy="1491975"/>
            </a:xfrm>
          </p:grpSpPr>
          <p:pic>
            <p:nvPicPr>
              <p:cNvPr id="3076" name="Picture 4" descr="Image result for apple white background"/>
              <p:cNvPicPr>
                <a:picLocks noChangeAspect="1" noChangeArrowheads="1"/>
              </p:cNvPicPr>
              <p:nvPr/>
            </p:nvPicPr>
            <p:blipFill>
              <a:blip r:embed="rId3" cstate="print">
                <a:grayscl/>
                <a:extLst>
                  <a:ext uri="{28A0092B-C50C-407E-A947-70E740481C1C}">
                    <a14:useLocalDpi xmlns:a14="http://schemas.microsoft.com/office/drawing/2010/main" val="0"/>
                  </a:ext>
                </a:extLst>
              </a:blip>
              <a:srcRect/>
              <a:stretch>
                <a:fillRect/>
              </a:stretch>
            </p:blipFill>
            <p:spPr bwMode="auto">
              <a:xfrm>
                <a:off x="1634077" y="4327250"/>
                <a:ext cx="1746971" cy="1491975"/>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Image result for orange"/>
              <p:cNvPicPr>
                <a:picLocks noChangeAspect="1" noChangeArrowheads="1"/>
              </p:cNvPicPr>
              <p:nvPr/>
            </p:nvPicPr>
            <p:blipFill>
              <a:blip r:embed="rId4" cstate="print">
                <a:grayscl/>
                <a:extLst>
                  <a:ext uri="{28A0092B-C50C-407E-A947-70E740481C1C}">
                    <a14:useLocalDpi xmlns:a14="http://schemas.microsoft.com/office/drawing/2010/main" val="0"/>
                  </a:ext>
                </a:extLst>
              </a:blip>
              <a:srcRect/>
              <a:stretch>
                <a:fillRect/>
              </a:stretch>
            </p:blipFill>
            <p:spPr bwMode="auto">
              <a:xfrm>
                <a:off x="5219700" y="4327250"/>
                <a:ext cx="1554250" cy="1431925"/>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Rectangle 1"/>
            <p:cNvSpPr/>
            <p:nvPr/>
          </p:nvSpPr>
          <p:spPr>
            <a:xfrm>
              <a:off x="6172200" y="2962870"/>
              <a:ext cx="505267" cy="923330"/>
            </a:xfrm>
            <a:prstGeom prst="rect">
              <a:avLst/>
            </a:prstGeom>
            <a:noFill/>
          </p:spPr>
          <p:txBody>
            <a:bodyPr wrap="none" lIns="91440" tIns="45720" rIns="91440" bIns="45720">
              <a:spAutoFit/>
            </a:bodyPr>
            <a:lstStyle/>
            <a:p>
              <a:pPr algn="ctr"/>
              <a:r>
                <a:rPr lang="en-US" sz="5400" b="1" dirty="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a:t>
              </a:r>
            </a:p>
          </p:txBody>
        </p:sp>
        <p:sp>
          <p:nvSpPr>
            <p:cNvPr id="14" name="Rectangle 13"/>
            <p:cNvSpPr/>
            <p:nvPr/>
          </p:nvSpPr>
          <p:spPr>
            <a:xfrm>
              <a:off x="2634577" y="2962870"/>
              <a:ext cx="505267" cy="923330"/>
            </a:xfrm>
            <a:prstGeom prst="rect">
              <a:avLst/>
            </a:prstGeom>
            <a:noFill/>
          </p:spPr>
          <p:txBody>
            <a:bodyPr wrap="none" lIns="91440" tIns="45720" rIns="91440" bIns="45720">
              <a:spAutoFit/>
            </a:bodyPr>
            <a:lstStyle/>
            <a:p>
              <a:pPr algn="ctr"/>
              <a:r>
                <a:rPr lang="en-US" sz="5400" b="1" dirty="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a:t>
              </a:r>
            </a:p>
          </p:txBody>
        </p:sp>
      </p:grpSp>
      <p:pic>
        <p:nvPicPr>
          <p:cNvPr id="5122" name="Picture 2" descr="Image result"/>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367813" y="3445681"/>
            <a:ext cx="2409473" cy="1807105"/>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p:cNvSpPr/>
          <p:nvPr/>
        </p:nvSpPr>
        <p:spPr>
          <a:xfrm>
            <a:off x="426569" y="1813247"/>
            <a:ext cx="8305800" cy="461665"/>
          </a:xfrm>
          <a:prstGeom prst="rect">
            <a:avLst/>
          </a:prstGeom>
        </p:spPr>
        <p:txBody>
          <a:bodyPr wrap="square">
            <a:spAutoFit/>
          </a:bodyPr>
          <a:lstStyle/>
          <a:p>
            <a:r>
              <a:rPr lang="en-US" sz="2400" dirty="0"/>
              <a:t>How about the images that contain other types of fruit?</a:t>
            </a:r>
          </a:p>
        </p:txBody>
      </p:sp>
      <p:pic>
        <p:nvPicPr>
          <p:cNvPr id="2050" name="Picture 2" descr="Image result for banana">
            <a:extLst>
              <a:ext uri="{FF2B5EF4-FFF2-40B4-BE49-F238E27FC236}">
                <a16:creationId xmlns:a16="http://schemas.microsoft.com/office/drawing/2014/main" id="{0724C718-E305-437C-A733-05236E37D514}"/>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168008" y="3456012"/>
            <a:ext cx="2416932" cy="16112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5431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31" presetClass="entr" presetSubtype="0"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p:cTn id="11" dur="1000" fill="hold"/>
                                        <p:tgtEl>
                                          <p:spTgt spid="3"/>
                                        </p:tgtEl>
                                        <p:attrNameLst>
                                          <p:attrName>ppt_w</p:attrName>
                                        </p:attrNameLst>
                                      </p:cBhvr>
                                      <p:tavLst>
                                        <p:tav tm="0">
                                          <p:val>
                                            <p:fltVal val="0"/>
                                          </p:val>
                                        </p:tav>
                                        <p:tav tm="100000">
                                          <p:val>
                                            <p:strVal val="#ppt_w"/>
                                          </p:val>
                                        </p:tav>
                                      </p:tavLst>
                                    </p:anim>
                                    <p:anim calcmode="lin" valueType="num">
                                      <p:cBhvr>
                                        <p:cTn id="12" dur="1000" fill="hold"/>
                                        <p:tgtEl>
                                          <p:spTgt spid="3"/>
                                        </p:tgtEl>
                                        <p:attrNameLst>
                                          <p:attrName>ppt_h</p:attrName>
                                        </p:attrNameLst>
                                      </p:cBhvr>
                                      <p:tavLst>
                                        <p:tav tm="0">
                                          <p:val>
                                            <p:fltVal val="0"/>
                                          </p:val>
                                        </p:tav>
                                        <p:tav tm="100000">
                                          <p:val>
                                            <p:strVal val="#ppt_h"/>
                                          </p:val>
                                        </p:tav>
                                      </p:tavLst>
                                    </p:anim>
                                    <p:anim calcmode="lin" valueType="num">
                                      <p:cBhvr>
                                        <p:cTn id="13" dur="1000" fill="hold"/>
                                        <p:tgtEl>
                                          <p:spTgt spid="3"/>
                                        </p:tgtEl>
                                        <p:attrNameLst>
                                          <p:attrName>style.rotation</p:attrName>
                                        </p:attrNameLst>
                                      </p:cBhvr>
                                      <p:tavLst>
                                        <p:tav tm="0">
                                          <p:val>
                                            <p:fltVal val="90"/>
                                          </p:val>
                                        </p:tav>
                                        <p:tav tm="100000">
                                          <p:val>
                                            <p:fltVal val="0"/>
                                          </p:val>
                                        </p:tav>
                                      </p:tavLst>
                                    </p:anim>
                                    <p:animEffect transition="in" filter="fade">
                                      <p:cBhvr>
                                        <p:cTn id="14" dur="1000"/>
                                        <p:tgtEl>
                                          <p:spTgt spid="3"/>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xit" presetSubtype="32" fill="hold" nodeType="clickEffect">
                                  <p:stCondLst>
                                    <p:cond delay="0"/>
                                  </p:stCondLst>
                                  <p:childTnLst>
                                    <p:anim calcmode="lin" valueType="num">
                                      <p:cBhvr>
                                        <p:cTn id="18" dur="500"/>
                                        <p:tgtEl>
                                          <p:spTgt spid="3"/>
                                        </p:tgtEl>
                                        <p:attrNameLst>
                                          <p:attrName>ppt_w</p:attrName>
                                        </p:attrNameLst>
                                      </p:cBhvr>
                                      <p:tavLst>
                                        <p:tav tm="0">
                                          <p:val>
                                            <p:strVal val="ppt_w"/>
                                          </p:val>
                                        </p:tav>
                                        <p:tav tm="100000">
                                          <p:val>
                                            <p:fltVal val="0"/>
                                          </p:val>
                                        </p:tav>
                                      </p:tavLst>
                                    </p:anim>
                                    <p:anim calcmode="lin" valueType="num">
                                      <p:cBhvr>
                                        <p:cTn id="19" dur="500"/>
                                        <p:tgtEl>
                                          <p:spTgt spid="3"/>
                                        </p:tgtEl>
                                        <p:attrNameLst>
                                          <p:attrName>ppt_h</p:attrName>
                                        </p:attrNameLst>
                                      </p:cBhvr>
                                      <p:tavLst>
                                        <p:tav tm="0">
                                          <p:val>
                                            <p:strVal val="ppt_h"/>
                                          </p:val>
                                        </p:tav>
                                        <p:tav tm="100000">
                                          <p:val>
                                            <p:fltVal val="0"/>
                                          </p:val>
                                        </p:tav>
                                      </p:tavLst>
                                    </p:anim>
                                    <p:animEffect transition="out" filter="fade">
                                      <p:cBhvr>
                                        <p:cTn id="20" dur="500"/>
                                        <p:tgtEl>
                                          <p:spTgt spid="3"/>
                                        </p:tgtEl>
                                      </p:cBhvr>
                                    </p:animEffect>
                                    <p:set>
                                      <p:cBhvr>
                                        <p:cTn id="21" dur="1" fill="hold">
                                          <p:stCondLst>
                                            <p:cond delay="499"/>
                                          </p:stCondLst>
                                        </p:cTn>
                                        <p:tgtEl>
                                          <p:spTgt spid="3"/>
                                        </p:tgtEl>
                                        <p:attrNameLst>
                                          <p:attrName>style.visibility</p:attrName>
                                        </p:attrNameLst>
                                      </p:cBhvr>
                                      <p:to>
                                        <p:strVal val="hidden"/>
                                      </p:to>
                                    </p:se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par>
                                <p:cTn id="26" presetID="53" presetClass="entr" presetSubtype="16" fill="hold" nodeType="withEffect">
                                  <p:stCondLst>
                                    <p:cond delay="0"/>
                                  </p:stCondLst>
                                  <p:childTnLst>
                                    <p:set>
                                      <p:cBhvr>
                                        <p:cTn id="27" dur="1" fill="hold">
                                          <p:stCondLst>
                                            <p:cond delay="0"/>
                                          </p:stCondLst>
                                        </p:cTn>
                                        <p:tgtEl>
                                          <p:spTgt spid="5122"/>
                                        </p:tgtEl>
                                        <p:attrNameLst>
                                          <p:attrName>style.visibility</p:attrName>
                                        </p:attrNameLst>
                                      </p:cBhvr>
                                      <p:to>
                                        <p:strVal val="visible"/>
                                      </p:to>
                                    </p:set>
                                    <p:anim calcmode="lin" valueType="num">
                                      <p:cBhvr>
                                        <p:cTn id="28" dur="500" fill="hold"/>
                                        <p:tgtEl>
                                          <p:spTgt spid="5122"/>
                                        </p:tgtEl>
                                        <p:attrNameLst>
                                          <p:attrName>ppt_w</p:attrName>
                                        </p:attrNameLst>
                                      </p:cBhvr>
                                      <p:tavLst>
                                        <p:tav tm="0">
                                          <p:val>
                                            <p:fltVal val="0"/>
                                          </p:val>
                                        </p:tav>
                                        <p:tav tm="100000">
                                          <p:val>
                                            <p:strVal val="#ppt_w"/>
                                          </p:val>
                                        </p:tav>
                                      </p:tavLst>
                                    </p:anim>
                                    <p:anim calcmode="lin" valueType="num">
                                      <p:cBhvr>
                                        <p:cTn id="29" dur="500" fill="hold"/>
                                        <p:tgtEl>
                                          <p:spTgt spid="5122"/>
                                        </p:tgtEl>
                                        <p:attrNameLst>
                                          <p:attrName>ppt_h</p:attrName>
                                        </p:attrNameLst>
                                      </p:cBhvr>
                                      <p:tavLst>
                                        <p:tav tm="0">
                                          <p:val>
                                            <p:fltVal val="0"/>
                                          </p:val>
                                        </p:tav>
                                        <p:tav tm="100000">
                                          <p:val>
                                            <p:strVal val="#ppt_h"/>
                                          </p:val>
                                        </p:tav>
                                      </p:tavLst>
                                    </p:anim>
                                    <p:animEffect transition="in" filter="fade">
                                      <p:cBhvr>
                                        <p:cTn id="30" dur="500"/>
                                        <p:tgtEl>
                                          <p:spTgt spid="5122"/>
                                        </p:tgtEl>
                                      </p:cBhvr>
                                    </p:animEffect>
                                  </p:childTnLst>
                                </p:cTn>
                              </p:par>
                              <p:par>
                                <p:cTn id="31" presetID="53" presetClass="entr" presetSubtype="16" fill="hold" nodeType="withEffect">
                                  <p:stCondLst>
                                    <p:cond delay="0"/>
                                  </p:stCondLst>
                                  <p:childTnLst>
                                    <p:set>
                                      <p:cBhvr>
                                        <p:cTn id="32" dur="1" fill="hold">
                                          <p:stCondLst>
                                            <p:cond delay="0"/>
                                          </p:stCondLst>
                                        </p:cTn>
                                        <p:tgtEl>
                                          <p:spTgt spid="2050"/>
                                        </p:tgtEl>
                                        <p:attrNameLst>
                                          <p:attrName>style.visibility</p:attrName>
                                        </p:attrNameLst>
                                      </p:cBhvr>
                                      <p:to>
                                        <p:strVal val="visible"/>
                                      </p:to>
                                    </p:set>
                                    <p:anim calcmode="lin" valueType="num">
                                      <p:cBhvr>
                                        <p:cTn id="33" dur="500" fill="hold"/>
                                        <p:tgtEl>
                                          <p:spTgt spid="2050"/>
                                        </p:tgtEl>
                                        <p:attrNameLst>
                                          <p:attrName>ppt_w</p:attrName>
                                        </p:attrNameLst>
                                      </p:cBhvr>
                                      <p:tavLst>
                                        <p:tav tm="0">
                                          <p:val>
                                            <p:fltVal val="0"/>
                                          </p:val>
                                        </p:tav>
                                        <p:tav tm="100000">
                                          <p:val>
                                            <p:strVal val="#ppt_w"/>
                                          </p:val>
                                        </p:tav>
                                      </p:tavLst>
                                    </p:anim>
                                    <p:anim calcmode="lin" valueType="num">
                                      <p:cBhvr>
                                        <p:cTn id="34" dur="500" fill="hold"/>
                                        <p:tgtEl>
                                          <p:spTgt spid="2050"/>
                                        </p:tgtEl>
                                        <p:attrNameLst>
                                          <p:attrName>ppt_h</p:attrName>
                                        </p:attrNameLst>
                                      </p:cBhvr>
                                      <p:tavLst>
                                        <p:tav tm="0">
                                          <p:val>
                                            <p:fltVal val="0"/>
                                          </p:val>
                                        </p:tav>
                                        <p:tav tm="100000">
                                          <p:val>
                                            <p:strVal val="#ppt_h"/>
                                          </p:val>
                                        </p:tav>
                                      </p:tavLst>
                                    </p:anim>
                                    <p:animEffect transition="in" filter="fade">
                                      <p:cBhvr>
                                        <p:cTn id="35" dur="5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8"/>
          <p:cNvSpPr>
            <a:spLocks noGrp="1"/>
          </p:cNvSpPr>
          <p:nvPr>
            <p:ph type="sldNum" sz="quarter" idx="12"/>
          </p:nvPr>
        </p:nvSpPr>
        <p:spPr>
          <a:xfrm rot="16200000">
            <a:off x="8496302" y="6362700"/>
            <a:ext cx="609599" cy="381001"/>
          </a:xfrm>
        </p:spPr>
        <p:txBody>
          <a:bodyPr/>
          <a:lstStyle/>
          <a:p>
            <a:fld id="{B6F15528-21DE-4FAA-801E-634DDDAF4B2B}" type="slidenum">
              <a:rPr lang="en-US" sz="2400" smtClean="0"/>
              <a:pPr/>
              <a:t>12</a:t>
            </a:fld>
            <a:endParaRPr lang="en-US" sz="2400" dirty="0"/>
          </a:p>
        </p:txBody>
      </p:sp>
      <p:sp>
        <p:nvSpPr>
          <p:cNvPr id="19" name="Rectangle 18"/>
          <p:cNvSpPr/>
          <p:nvPr/>
        </p:nvSpPr>
        <p:spPr>
          <a:xfrm>
            <a:off x="457200" y="533400"/>
            <a:ext cx="8305800" cy="707886"/>
          </a:xfrm>
          <a:prstGeom prst="rect">
            <a:avLst/>
          </a:prstGeom>
        </p:spPr>
        <p:txBody>
          <a:bodyPr wrap="square">
            <a:spAutoFit/>
          </a:bodyPr>
          <a:lstStyle/>
          <a:p>
            <a:r>
              <a:rPr lang="en-US" sz="4000" b="1" dirty="0"/>
              <a:t>What is Classifier?</a:t>
            </a:r>
            <a:endParaRPr lang="en-US" sz="2800" b="1" dirty="0"/>
          </a:p>
        </p:txBody>
      </p:sp>
      <p:sp>
        <p:nvSpPr>
          <p:cNvPr id="7" name="Rectangle 6"/>
          <p:cNvSpPr/>
          <p:nvPr/>
        </p:nvSpPr>
        <p:spPr>
          <a:xfrm>
            <a:off x="430763" y="1447800"/>
            <a:ext cx="8305800" cy="1508105"/>
          </a:xfrm>
          <a:prstGeom prst="rect">
            <a:avLst/>
          </a:prstGeom>
        </p:spPr>
        <p:txBody>
          <a:bodyPr wrap="square">
            <a:spAutoFit/>
          </a:bodyPr>
          <a:lstStyle/>
          <a:p>
            <a:r>
              <a:rPr lang="en-US" sz="2400" b="1" dirty="0"/>
              <a:t>Machine Learning </a:t>
            </a:r>
            <a:r>
              <a:rPr lang="en-US" sz="2400" dirty="0"/>
              <a:t>is all about the algorithms that can define these rules for us.</a:t>
            </a:r>
          </a:p>
          <a:p>
            <a:r>
              <a:rPr lang="en-US" sz="2400" dirty="0"/>
              <a:t>For that we are going to train a </a:t>
            </a:r>
            <a:r>
              <a:rPr lang="en-US" sz="2400" b="1" dirty="0"/>
              <a:t>classifier</a:t>
            </a:r>
            <a:r>
              <a:rPr lang="en-US" sz="2400" dirty="0"/>
              <a:t>.</a:t>
            </a:r>
          </a:p>
          <a:p>
            <a:endParaRPr lang="en-US" sz="2000" dirty="0"/>
          </a:p>
        </p:txBody>
      </p:sp>
      <p:grpSp>
        <p:nvGrpSpPr>
          <p:cNvPr id="8" name="Group 7"/>
          <p:cNvGrpSpPr/>
          <p:nvPr/>
        </p:nvGrpSpPr>
        <p:grpSpPr>
          <a:xfrm>
            <a:off x="838200" y="3429000"/>
            <a:ext cx="7656510" cy="1491976"/>
            <a:chOff x="838200" y="2699024"/>
            <a:chExt cx="7656510" cy="1491976"/>
          </a:xfrm>
        </p:grpSpPr>
        <p:pic>
          <p:nvPicPr>
            <p:cNvPr id="9" name="Picture 4" descr="Image result for apple white background"/>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200" y="2699024"/>
              <a:ext cx="1746971" cy="149197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6" descr="Image result for blue process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66650" y="2807250"/>
              <a:ext cx="1383750" cy="1383750"/>
            </a:xfrm>
            <a:prstGeom prst="rect">
              <a:avLst/>
            </a:prstGeom>
            <a:noFill/>
            <a:extLst>
              <a:ext uri="{909E8E84-426E-40DD-AFC4-6F175D3DCCD1}">
                <a14:hiddenFill xmlns:a14="http://schemas.microsoft.com/office/drawing/2010/main">
                  <a:solidFill>
                    <a:srgbClr val="FFFFFF"/>
                  </a:solidFill>
                </a14:hiddenFill>
              </a:ext>
            </a:extLst>
          </p:spPr>
        </p:pic>
        <p:sp>
          <p:nvSpPr>
            <p:cNvPr id="11" name="Right Arrow 10"/>
            <p:cNvSpPr/>
            <p:nvPr/>
          </p:nvSpPr>
          <p:spPr>
            <a:xfrm>
              <a:off x="2578349" y="3346725"/>
              <a:ext cx="11430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Right Arrow 11"/>
            <p:cNvSpPr/>
            <p:nvPr/>
          </p:nvSpPr>
          <p:spPr>
            <a:xfrm>
              <a:off x="5150400" y="3346725"/>
              <a:ext cx="11430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Rectangle 12"/>
            <p:cNvSpPr/>
            <p:nvPr/>
          </p:nvSpPr>
          <p:spPr>
            <a:xfrm>
              <a:off x="6477000" y="2959650"/>
              <a:ext cx="2017710" cy="10789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600" b="1" dirty="0"/>
                <a:t>“Apple”</a:t>
              </a:r>
            </a:p>
          </p:txBody>
        </p:sp>
      </p:grpSp>
      <p:grpSp>
        <p:nvGrpSpPr>
          <p:cNvPr id="2" name="Group 1"/>
          <p:cNvGrpSpPr/>
          <p:nvPr/>
        </p:nvGrpSpPr>
        <p:grpSpPr>
          <a:xfrm>
            <a:off x="837070" y="3471406"/>
            <a:ext cx="7657640" cy="1515390"/>
            <a:chOff x="837070" y="3736975"/>
            <a:chExt cx="7657640" cy="1515390"/>
          </a:xfrm>
        </p:grpSpPr>
        <p:grpSp>
          <p:nvGrpSpPr>
            <p:cNvPr id="22" name="Group 21"/>
            <p:cNvGrpSpPr/>
            <p:nvPr/>
          </p:nvGrpSpPr>
          <p:grpSpPr>
            <a:xfrm>
              <a:off x="2578349" y="3797850"/>
              <a:ext cx="5916361" cy="1383750"/>
              <a:chOff x="2578349" y="2807250"/>
              <a:chExt cx="5916361" cy="1383750"/>
            </a:xfrm>
          </p:grpSpPr>
          <p:pic>
            <p:nvPicPr>
              <p:cNvPr id="24" name="Picture 6" descr="Image result for blue process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66650" y="2807250"/>
                <a:ext cx="1383750" cy="1383750"/>
              </a:xfrm>
              <a:prstGeom prst="rect">
                <a:avLst/>
              </a:prstGeom>
              <a:noFill/>
              <a:extLst>
                <a:ext uri="{909E8E84-426E-40DD-AFC4-6F175D3DCCD1}">
                  <a14:hiddenFill xmlns:a14="http://schemas.microsoft.com/office/drawing/2010/main">
                    <a:solidFill>
                      <a:srgbClr val="FFFFFF"/>
                    </a:solidFill>
                  </a14:hiddenFill>
                </a:ext>
              </a:extLst>
            </p:spPr>
          </p:pic>
          <p:sp>
            <p:nvSpPr>
              <p:cNvPr id="25" name="Right Arrow 24"/>
              <p:cNvSpPr/>
              <p:nvPr/>
            </p:nvSpPr>
            <p:spPr>
              <a:xfrm>
                <a:off x="2578349" y="3346725"/>
                <a:ext cx="11430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6" name="Right Arrow 25"/>
              <p:cNvSpPr/>
              <p:nvPr/>
            </p:nvSpPr>
            <p:spPr>
              <a:xfrm>
                <a:off x="5150400" y="3346725"/>
                <a:ext cx="11430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7" name="Rectangle 26"/>
              <p:cNvSpPr/>
              <p:nvPr/>
            </p:nvSpPr>
            <p:spPr>
              <a:xfrm>
                <a:off x="6477000" y="2959650"/>
                <a:ext cx="2017710" cy="10789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600" b="1" dirty="0"/>
                  <a:t>“Spam”</a:t>
                </a:r>
              </a:p>
            </p:txBody>
          </p:sp>
        </p:grpSp>
        <p:pic>
          <p:nvPicPr>
            <p:cNvPr id="7170" name="Picture 2" descr="Image result for mail imag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7070" y="3736975"/>
              <a:ext cx="1515390" cy="151539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 name="Group 17"/>
          <p:cNvGrpSpPr/>
          <p:nvPr/>
        </p:nvGrpSpPr>
        <p:grpSpPr>
          <a:xfrm>
            <a:off x="2493461" y="3429000"/>
            <a:ext cx="3983539" cy="2270444"/>
            <a:chOff x="2596113" y="2544514"/>
            <a:chExt cx="3983539" cy="2270444"/>
          </a:xfrm>
        </p:grpSpPr>
        <p:sp>
          <p:nvSpPr>
            <p:cNvPr id="20" name="Rectangle 19"/>
            <p:cNvSpPr/>
            <p:nvPr/>
          </p:nvSpPr>
          <p:spPr>
            <a:xfrm>
              <a:off x="2596113" y="2544514"/>
              <a:ext cx="3975100" cy="1200329"/>
            </a:xfrm>
            <a:prstGeom prst="rect">
              <a:avLst/>
            </a:prstGeom>
          </p:spPr>
          <p:txBody>
            <a:bodyPr wrap="square">
              <a:spAutoFit/>
            </a:bodyPr>
            <a:lstStyle/>
            <a:p>
              <a:pPr algn="ctr"/>
              <a:r>
                <a:rPr lang="en-US" sz="7200" b="1" dirty="0">
                  <a:solidFill>
                    <a:schemeClr val="tx1">
                      <a:lumMod val="65000"/>
                      <a:lumOff val="3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f(x) = y</a:t>
              </a:r>
            </a:p>
          </p:txBody>
        </p:sp>
        <p:grpSp>
          <p:nvGrpSpPr>
            <p:cNvPr id="21" name="Group 20"/>
            <p:cNvGrpSpPr/>
            <p:nvPr/>
          </p:nvGrpSpPr>
          <p:grpSpPr>
            <a:xfrm>
              <a:off x="3135847" y="3744842"/>
              <a:ext cx="3443805" cy="1070116"/>
              <a:chOff x="3135847" y="3744842"/>
              <a:chExt cx="3443805" cy="1070116"/>
            </a:xfrm>
          </p:grpSpPr>
          <p:sp>
            <p:nvSpPr>
              <p:cNvPr id="23" name="Left Brace 22"/>
              <p:cNvSpPr/>
              <p:nvPr/>
            </p:nvSpPr>
            <p:spPr>
              <a:xfrm rot="16200000">
                <a:off x="3804479" y="3674164"/>
                <a:ext cx="353943" cy="495299"/>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28" name="Left Brace 27"/>
              <p:cNvSpPr/>
              <p:nvPr/>
            </p:nvSpPr>
            <p:spPr>
              <a:xfrm rot="16200000">
                <a:off x="5557080" y="3674165"/>
                <a:ext cx="353943" cy="495298"/>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29" name="Rectangle 28"/>
              <p:cNvSpPr/>
              <p:nvPr/>
            </p:nvSpPr>
            <p:spPr>
              <a:xfrm>
                <a:off x="3135847" y="4098786"/>
                <a:ext cx="1691205" cy="6823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solidFill>
                      <a:schemeClr val="tx2">
                        <a:lumMod val="75000"/>
                      </a:schemeClr>
                    </a:solidFill>
                  </a:rPr>
                  <a:t>Features</a:t>
                </a:r>
                <a:endParaRPr lang="en-CA" sz="2400" dirty="0">
                  <a:solidFill>
                    <a:schemeClr val="tx2">
                      <a:lumMod val="75000"/>
                    </a:schemeClr>
                  </a:solidFill>
                </a:endParaRPr>
              </a:p>
            </p:txBody>
          </p:sp>
          <p:sp>
            <p:nvSpPr>
              <p:cNvPr id="30" name="Rectangle 29"/>
              <p:cNvSpPr/>
              <p:nvPr/>
            </p:nvSpPr>
            <p:spPr>
              <a:xfrm>
                <a:off x="4888447" y="4132653"/>
                <a:ext cx="1691205" cy="6823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solidFill>
                      <a:schemeClr val="tx2">
                        <a:lumMod val="75000"/>
                      </a:schemeClr>
                    </a:solidFill>
                  </a:rPr>
                  <a:t>Label</a:t>
                </a:r>
                <a:endParaRPr lang="en-CA" sz="2400" dirty="0">
                  <a:solidFill>
                    <a:schemeClr val="tx2">
                      <a:lumMod val="75000"/>
                    </a:schemeClr>
                  </a:solidFill>
                </a:endParaRPr>
              </a:p>
            </p:txBody>
          </p:sp>
        </p:grpSp>
      </p:grpSp>
    </p:spTree>
    <p:extLst>
      <p:ext uri="{BB962C8B-B14F-4D97-AF65-F5344CB8AC3E}">
        <p14:creationId xmlns:p14="http://schemas.microsoft.com/office/powerpoint/2010/main" val="32672115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18"/>
                                        </p:tgtEl>
                                      </p:cBhvr>
                                    </p:animEffect>
                                    <p:set>
                                      <p:cBhvr>
                                        <p:cTn id="12" dur="1" fill="hold">
                                          <p:stCondLst>
                                            <p:cond delay="499"/>
                                          </p:stCondLst>
                                        </p:cTn>
                                        <p:tgtEl>
                                          <p:spTgt spid="18"/>
                                        </p:tgtEl>
                                        <p:attrNameLst>
                                          <p:attrName>style.visibility</p:attrName>
                                        </p:attrNameLst>
                                      </p:cBhvr>
                                      <p:to>
                                        <p:strVal val="hidden"/>
                                      </p:to>
                                    </p:se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xit" presetSubtype="32" fill="hold" nodeType="clickEffect">
                                  <p:stCondLst>
                                    <p:cond delay="0"/>
                                  </p:stCondLst>
                                  <p:childTnLst>
                                    <p:anim calcmode="lin" valueType="num">
                                      <p:cBhvr>
                                        <p:cTn id="20" dur="500"/>
                                        <p:tgtEl>
                                          <p:spTgt spid="8"/>
                                        </p:tgtEl>
                                        <p:attrNameLst>
                                          <p:attrName>ppt_w</p:attrName>
                                        </p:attrNameLst>
                                      </p:cBhvr>
                                      <p:tavLst>
                                        <p:tav tm="0">
                                          <p:val>
                                            <p:strVal val="ppt_w"/>
                                          </p:val>
                                        </p:tav>
                                        <p:tav tm="100000">
                                          <p:val>
                                            <p:fltVal val="0"/>
                                          </p:val>
                                        </p:tav>
                                      </p:tavLst>
                                    </p:anim>
                                    <p:anim calcmode="lin" valueType="num">
                                      <p:cBhvr>
                                        <p:cTn id="21" dur="500"/>
                                        <p:tgtEl>
                                          <p:spTgt spid="8"/>
                                        </p:tgtEl>
                                        <p:attrNameLst>
                                          <p:attrName>ppt_h</p:attrName>
                                        </p:attrNameLst>
                                      </p:cBhvr>
                                      <p:tavLst>
                                        <p:tav tm="0">
                                          <p:val>
                                            <p:strVal val="ppt_h"/>
                                          </p:val>
                                        </p:tav>
                                        <p:tav tm="100000">
                                          <p:val>
                                            <p:fltVal val="0"/>
                                          </p:val>
                                        </p:tav>
                                      </p:tavLst>
                                    </p:anim>
                                    <p:animEffect transition="out" filter="fade">
                                      <p:cBhvr>
                                        <p:cTn id="22" dur="500"/>
                                        <p:tgtEl>
                                          <p:spTgt spid="8"/>
                                        </p:tgtEl>
                                      </p:cBhvr>
                                    </p:animEffect>
                                    <p:set>
                                      <p:cBhvr>
                                        <p:cTn id="23" dur="1" fill="hold">
                                          <p:stCondLst>
                                            <p:cond delay="499"/>
                                          </p:stCondLst>
                                        </p:cTn>
                                        <p:tgtEl>
                                          <p:spTgt spid="8"/>
                                        </p:tgtEl>
                                        <p:attrNameLst>
                                          <p:attrName>style.visibility</p:attrName>
                                        </p:attrNameLst>
                                      </p:cBhvr>
                                      <p:to>
                                        <p:strVal val="hidden"/>
                                      </p:to>
                                    </p:set>
                                  </p:childTnLst>
                                </p:cTn>
                              </p:par>
                            </p:childTnLst>
                          </p:cTn>
                        </p:par>
                        <p:par>
                          <p:cTn id="24" fill="hold">
                            <p:stCondLst>
                              <p:cond delay="500"/>
                            </p:stCondLst>
                            <p:childTnLst>
                              <p:par>
                                <p:cTn id="25" presetID="53" presetClass="entr" presetSubtype="16" fill="hold" nodeType="afterEffect">
                                  <p:stCondLst>
                                    <p:cond delay="250"/>
                                  </p:stCondLst>
                                  <p:childTnLst>
                                    <p:set>
                                      <p:cBhvr>
                                        <p:cTn id="26" dur="1" fill="hold">
                                          <p:stCondLst>
                                            <p:cond delay="0"/>
                                          </p:stCondLst>
                                        </p:cTn>
                                        <p:tgtEl>
                                          <p:spTgt spid="2"/>
                                        </p:tgtEl>
                                        <p:attrNameLst>
                                          <p:attrName>style.visibility</p:attrName>
                                        </p:attrNameLst>
                                      </p:cBhvr>
                                      <p:to>
                                        <p:strVal val="visible"/>
                                      </p:to>
                                    </p:set>
                                    <p:anim calcmode="lin" valueType="num">
                                      <p:cBhvr>
                                        <p:cTn id="27" dur="500" fill="hold"/>
                                        <p:tgtEl>
                                          <p:spTgt spid="2"/>
                                        </p:tgtEl>
                                        <p:attrNameLst>
                                          <p:attrName>ppt_w</p:attrName>
                                        </p:attrNameLst>
                                      </p:cBhvr>
                                      <p:tavLst>
                                        <p:tav tm="0">
                                          <p:val>
                                            <p:fltVal val="0"/>
                                          </p:val>
                                        </p:tav>
                                        <p:tav tm="100000">
                                          <p:val>
                                            <p:strVal val="#ppt_w"/>
                                          </p:val>
                                        </p:tav>
                                      </p:tavLst>
                                    </p:anim>
                                    <p:anim calcmode="lin" valueType="num">
                                      <p:cBhvr>
                                        <p:cTn id="28" dur="500" fill="hold"/>
                                        <p:tgtEl>
                                          <p:spTgt spid="2"/>
                                        </p:tgtEl>
                                        <p:attrNameLst>
                                          <p:attrName>ppt_h</p:attrName>
                                        </p:attrNameLst>
                                      </p:cBhvr>
                                      <p:tavLst>
                                        <p:tav tm="0">
                                          <p:val>
                                            <p:fltVal val="0"/>
                                          </p:val>
                                        </p:tav>
                                        <p:tav tm="100000">
                                          <p:val>
                                            <p:strVal val="#ppt_h"/>
                                          </p:val>
                                        </p:tav>
                                      </p:tavLst>
                                    </p:anim>
                                    <p:animEffect transition="in" filter="fade">
                                      <p:cBhvr>
                                        <p:cTn id="2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8"/>
          <p:cNvSpPr>
            <a:spLocks noGrp="1"/>
          </p:cNvSpPr>
          <p:nvPr>
            <p:ph type="sldNum" sz="quarter" idx="12"/>
          </p:nvPr>
        </p:nvSpPr>
        <p:spPr>
          <a:xfrm rot="16200000">
            <a:off x="8496302" y="6362700"/>
            <a:ext cx="609599" cy="381001"/>
          </a:xfrm>
        </p:spPr>
        <p:txBody>
          <a:bodyPr/>
          <a:lstStyle/>
          <a:p>
            <a:fld id="{B6F15528-21DE-4FAA-801E-634DDDAF4B2B}" type="slidenum">
              <a:rPr lang="en-US" sz="2400" smtClean="0"/>
              <a:pPr/>
              <a:t>13</a:t>
            </a:fld>
            <a:endParaRPr lang="en-US" sz="2400" dirty="0"/>
          </a:p>
        </p:txBody>
      </p:sp>
      <p:sp>
        <p:nvSpPr>
          <p:cNvPr id="7" name="Rectangle 6"/>
          <p:cNvSpPr/>
          <p:nvPr/>
        </p:nvSpPr>
        <p:spPr>
          <a:xfrm>
            <a:off x="430763" y="1447800"/>
            <a:ext cx="8305800" cy="1877437"/>
          </a:xfrm>
          <a:prstGeom prst="rect">
            <a:avLst/>
          </a:prstGeom>
        </p:spPr>
        <p:txBody>
          <a:bodyPr wrap="square">
            <a:spAutoFit/>
          </a:bodyPr>
          <a:lstStyle/>
          <a:p>
            <a:r>
              <a:rPr lang="en-US" sz="2400" dirty="0"/>
              <a:t>The technique to write the classifier automatically is called </a:t>
            </a:r>
            <a:r>
              <a:rPr lang="en-US" sz="2400" b="1" dirty="0"/>
              <a:t>Supervised Learning.</a:t>
            </a:r>
            <a:endParaRPr lang="en-US" sz="2400" dirty="0"/>
          </a:p>
          <a:p>
            <a:r>
              <a:rPr lang="en-US" sz="2400" dirty="0"/>
              <a:t>It begins with examples of </a:t>
            </a:r>
            <a:r>
              <a:rPr lang="en-US" sz="2400"/>
              <a:t>a problem you </a:t>
            </a:r>
            <a:r>
              <a:rPr lang="en-US" sz="2400" dirty="0"/>
              <a:t>want to solve by finding patterns in these examples.</a:t>
            </a:r>
          </a:p>
          <a:p>
            <a:endParaRPr lang="en-US" sz="2000" dirty="0"/>
          </a:p>
        </p:txBody>
      </p:sp>
      <p:sp>
        <p:nvSpPr>
          <p:cNvPr id="5" name="Rectangle 4"/>
          <p:cNvSpPr/>
          <p:nvPr/>
        </p:nvSpPr>
        <p:spPr>
          <a:xfrm>
            <a:off x="457200" y="533400"/>
            <a:ext cx="8305800" cy="707886"/>
          </a:xfrm>
          <a:prstGeom prst="rect">
            <a:avLst/>
          </a:prstGeom>
        </p:spPr>
        <p:txBody>
          <a:bodyPr wrap="square">
            <a:spAutoFit/>
          </a:bodyPr>
          <a:lstStyle/>
          <a:p>
            <a:r>
              <a:rPr lang="en-US" sz="4000" b="1" dirty="0"/>
              <a:t>What is Classifier?</a:t>
            </a:r>
            <a:endParaRPr lang="en-US" sz="2800" b="1" dirty="0"/>
          </a:p>
        </p:txBody>
      </p:sp>
    </p:spTree>
    <p:extLst>
      <p:ext uri="{BB962C8B-B14F-4D97-AF65-F5344CB8AC3E}">
        <p14:creationId xmlns:p14="http://schemas.microsoft.com/office/powerpoint/2010/main" val="25575895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8"/>
          <p:cNvSpPr>
            <a:spLocks noGrp="1"/>
          </p:cNvSpPr>
          <p:nvPr>
            <p:ph type="sldNum" sz="quarter" idx="12"/>
          </p:nvPr>
        </p:nvSpPr>
        <p:spPr>
          <a:xfrm rot="16200000">
            <a:off x="8496302" y="6362700"/>
            <a:ext cx="609599" cy="381001"/>
          </a:xfrm>
        </p:spPr>
        <p:txBody>
          <a:bodyPr/>
          <a:lstStyle/>
          <a:p>
            <a:fld id="{B6F15528-21DE-4FAA-801E-634DDDAF4B2B}" type="slidenum">
              <a:rPr lang="en-US" sz="2400" smtClean="0"/>
              <a:pPr/>
              <a:t>14</a:t>
            </a:fld>
            <a:endParaRPr lang="en-US" sz="2400" dirty="0"/>
          </a:p>
        </p:txBody>
      </p:sp>
      <p:sp>
        <p:nvSpPr>
          <p:cNvPr id="15" name="Rectangle 14"/>
          <p:cNvSpPr/>
          <p:nvPr/>
        </p:nvSpPr>
        <p:spPr>
          <a:xfrm>
            <a:off x="430763" y="1447800"/>
            <a:ext cx="8305800" cy="461665"/>
          </a:xfrm>
          <a:prstGeom prst="rect">
            <a:avLst/>
          </a:prstGeom>
        </p:spPr>
        <p:txBody>
          <a:bodyPr wrap="square">
            <a:spAutoFit/>
          </a:bodyPr>
          <a:lstStyle/>
          <a:p>
            <a:r>
              <a:rPr lang="en-US" sz="2400" b="1" dirty="0"/>
              <a:t>What does it mean to learn from data?</a:t>
            </a:r>
          </a:p>
        </p:txBody>
      </p:sp>
      <p:sp>
        <p:nvSpPr>
          <p:cNvPr id="8" name="Rectangle 7"/>
          <p:cNvSpPr/>
          <p:nvPr/>
        </p:nvSpPr>
        <p:spPr>
          <a:xfrm>
            <a:off x="2667000" y="1922165"/>
            <a:ext cx="3975100" cy="1200329"/>
          </a:xfrm>
          <a:prstGeom prst="rect">
            <a:avLst/>
          </a:prstGeom>
        </p:spPr>
        <p:txBody>
          <a:bodyPr wrap="square">
            <a:spAutoFit/>
          </a:bodyPr>
          <a:lstStyle/>
          <a:p>
            <a:pPr algn="ctr"/>
            <a:r>
              <a:rPr lang="en-US" sz="7200" b="1" dirty="0">
                <a:solidFill>
                  <a:schemeClr val="tx1">
                    <a:lumMod val="65000"/>
                    <a:lumOff val="3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f(x) = y</a:t>
            </a:r>
          </a:p>
        </p:txBody>
      </p:sp>
      <p:grpSp>
        <p:nvGrpSpPr>
          <p:cNvPr id="7" name="Group 6"/>
          <p:cNvGrpSpPr/>
          <p:nvPr/>
        </p:nvGrpSpPr>
        <p:grpSpPr>
          <a:xfrm>
            <a:off x="3206734" y="3122493"/>
            <a:ext cx="3443805" cy="1070116"/>
            <a:chOff x="3135847" y="3744842"/>
            <a:chExt cx="3443805" cy="1070116"/>
          </a:xfrm>
        </p:grpSpPr>
        <p:sp>
          <p:nvSpPr>
            <p:cNvPr id="4" name="Left Brace 3"/>
            <p:cNvSpPr/>
            <p:nvPr/>
          </p:nvSpPr>
          <p:spPr>
            <a:xfrm rot="16200000">
              <a:off x="3804479" y="3674164"/>
              <a:ext cx="353943" cy="495299"/>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10" name="Left Brace 9"/>
            <p:cNvSpPr/>
            <p:nvPr/>
          </p:nvSpPr>
          <p:spPr>
            <a:xfrm rot="16200000">
              <a:off x="5557080" y="3674165"/>
              <a:ext cx="353943" cy="495298"/>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11" name="Rectangle 10"/>
            <p:cNvSpPr/>
            <p:nvPr/>
          </p:nvSpPr>
          <p:spPr>
            <a:xfrm>
              <a:off x="3135847" y="4098786"/>
              <a:ext cx="1691205" cy="6823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solidFill>
                    <a:schemeClr val="tx2">
                      <a:lumMod val="75000"/>
                    </a:schemeClr>
                  </a:solidFill>
                </a:rPr>
                <a:t>Features</a:t>
              </a:r>
              <a:endParaRPr lang="en-CA" sz="2400" dirty="0">
                <a:solidFill>
                  <a:schemeClr val="tx2">
                    <a:lumMod val="75000"/>
                  </a:schemeClr>
                </a:solidFill>
              </a:endParaRPr>
            </a:p>
          </p:txBody>
        </p:sp>
        <p:sp>
          <p:nvSpPr>
            <p:cNvPr id="12" name="Rectangle 11"/>
            <p:cNvSpPr/>
            <p:nvPr/>
          </p:nvSpPr>
          <p:spPr>
            <a:xfrm>
              <a:off x="4888447" y="4132653"/>
              <a:ext cx="1691205" cy="6823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solidFill>
                    <a:schemeClr val="tx2">
                      <a:lumMod val="75000"/>
                    </a:schemeClr>
                  </a:solidFill>
                </a:rPr>
                <a:t>Label</a:t>
              </a:r>
              <a:endParaRPr lang="en-CA" sz="2400" dirty="0">
                <a:solidFill>
                  <a:schemeClr val="tx2">
                    <a:lumMod val="75000"/>
                  </a:schemeClr>
                </a:solidFill>
              </a:endParaRPr>
            </a:p>
          </p:txBody>
        </p:sp>
      </p:grpSp>
      <p:sp>
        <p:nvSpPr>
          <p:cNvPr id="2" name="Rectangle 1"/>
          <p:cNvSpPr/>
          <p:nvPr/>
        </p:nvSpPr>
        <p:spPr>
          <a:xfrm>
            <a:off x="920734" y="4580419"/>
            <a:ext cx="4572000" cy="1754326"/>
          </a:xfrm>
          <a:prstGeom prst="rect">
            <a:avLst/>
          </a:prstGeom>
        </p:spPr>
        <p:txBody>
          <a:bodyPr>
            <a:spAutoFit/>
          </a:bodyPr>
          <a:lstStyle/>
          <a:p>
            <a:r>
              <a:rPr lang="en-CA" sz="3600" dirty="0" err="1">
                <a:solidFill>
                  <a:schemeClr val="tx2">
                    <a:lumMod val="60000"/>
                    <a:lumOff val="40000"/>
                  </a:schemeClr>
                </a:solidFill>
              </a:rPr>
              <a:t>def</a:t>
            </a:r>
            <a:r>
              <a:rPr lang="en-CA" sz="3600" dirty="0"/>
              <a:t> Classify</a:t>
            </a:r>
            <a:r>
              <a:rPr lang="en-CA" sz="3600" dirty="0">
                <a:solidFill>
                  <a:schemeClr val="tx1">
                    <a:lumMod val="50000"/>
                    <a:lumOff val="50000"/>
                  </a:schemeClr>
                </a:solidFill>
              </a:rPr>
              <a:t>(</a:t>
            </a:r>
            <a:r>
              <a:rPr lang="en-CA" sz="3600" dirty="0"/>
              <a:t>features</a:t>
            </a:r>
            <a:r>
              <a:rPr lang="en-CA" sz="3600" dirty="0">
                <a:solidFill>
                  <a:schemeClr val="tx1">
                    <a:lumMod val="50000"/>
                    <a:lumOff val="50000"/>
                  </a:schemeClr>
                </a:solidFill>
              </a:rPr>
              <a:t>):</a:t>
            </a:r>
          </a:p>
          <a:p>
            <a:r>
              <a:rPr lang="en-CA" sz="3600" dirty="0">
                <a:solidFill>
                  <a:schemeClr val="tx1">
                    <a:lumMod val="50000"/>
                    <a:lumOff val="50000"/>
                  </a:schemeClr>
                </a:solidFill>
              </a:rPr>
              <a:t> </a:t>
            </a:r>
            <a:r>
              <a:rPr lang="en-CA" sz="3600" dirty="0">
                <a:solidFill>
                  <a:schemeClr val="bg1">
                    <a:lumMod val="65000"/>
                  </a:schemeClr>
                </a:solidFill>
              </a:rPr>
              <a:t># do some logic</a:t>
            </a:r>
          </a:p>
          <a:p>
            <a:r>
              <a:rPr lang="en-CA" sz="3600" dirty="0">
                <a:solidFill>
                  <a:schemeClr val="tx2">
                    <a:lumMod val="60000"/>
                    <a:lumOff val="40000"/>
                  </a:schemeClr>
                </a:solidFill>
              </a:rPr>
              <a:t> return</a:t>
            </a:r>
            <a:r>
              <a:rPr lang="en-CA" sz="3600" dirty="0"/>
              <a:t> label</a:t>
            </a:r>
          </a:p>
        </p:txBody>
      </p:sp>
      <p:sp>
        <p:nvSpPr>
          <p:cNvPr id="13" name="Rectangle 12"/>
          <p:cNvSpPr/>
          <p:nvPr/>
        </p:nvSpPr>
        <p:spPr>
          <a:xfrm>
            <a:off x="457200" y="533400"/>
            <a:ext cx="8305800" cy="707886"/>
          </a:xfrm>
          <a:prstGeom prst="rect">
            <a:avLst/>
          </a:prstGeom>
        </p:spPr>
        <p:txBody>
          <a:bodyPr wrap="square">
            <a:spAutoFit/>
          </a:bodyPr>
          <a:lstStyle/>
          <a:p>
            <a:r>
              <a:rPr lang="en-US" sz="4000" b="1" dirty="0"/>
              <a:t>What is Classifier?</a:t>
            </a:r>
            <a:endParaRPr lang="en-US" sz="2800" b="1" dirty="0"/>
          </a:p>
        </p:txBody>
      </p:sp>
    </p:spTree>
    <p:extLst>
      <p:ext uri="{BB962C8B-B14F-4D97-AF65-F5344CB8AC3E}">
        <p14:creationId xmlns:p14="http://schemas.microsoft.com/office/powerpoint/2010/main" val="2943467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8"/>
          <p:cNvSpPr>
            <a:spLocks noGrp="1"/>
          </p:cNvSpPr>
          <p:nvPr>
            <p:ph type="sldNum" sz="quarter" idx="12"/>
          </p:nvPr>
        </p:nvSpPr>
        <p:spPr>
          <a:xfrm rot="16200000">
            <a:off x="8496302" y="6362700"/>
            <a:ext cx="609599" cy="381001"/>
          </a:xfrm>
        </p:spPr>
        <p:txBody>
          <a:bodyPr/>
          <a:lstStyle/>
          <a:p>
            <a:fld id="{B6F15528-21DE-4FAA-801E-634DDDAF4B2B}" type="slidenum">
              <a:rPr lang="en-US" sz="2400" smtClean="0"/>
              <a:pPr/>
              <a:t>15</a:t>
            </a:fld>
            <a:endParaRPr lang="en-US" sz="2400" dirty="0"/>
          </a:p>
        </p:txBody>
      </p:sp>
      <p:sp>
        <p:nvSpPr>
          <p:cNvPr id="15" name="Rectangle 14"/>
          <p:cNvSpPr/>
          <p:nvPr/>
        </p:nvSpPr>
        <p:spPr>
          <a:xfrm>
            <a:off x="430763" y="1447800"/>
            <a:ext cx="8305800" cy="461665"/>
          </a:xfrm>
          <a:prstGeom prst="rect">
            <a:avLst/>
          </a:prstGeom>
        </p:spPr>
        <p:txBody>
          <a:bodyPr wrap="square">
            <a:spAutoFit/>
          </a:bodyPr>
          <a:lstStyle/>
          <a:p>
            <a:r>
              <a:rPr lang="en-US" sz="2400" b="1" dirty="0"/>
              <a:t>What does it means to learn a function?</a:t>
            </a:r>
          </a:p>
        </p:txBody>
      </p:sp>
      <p:pic>
        <p:nvPicPr>
          <p:cNvPr id="3" name="Picture 2"/>
          <p:cNvPicPr>
            <a:picLocks noChangeAspect="1"/>
          </p:cNvPicPr>
          <p:nvPr/>
        </p:nvPicPr>
        <p:blipFill>
          <a:blip r:embed="rId3"/>
          <a:stretch>
            <a:fillRect/>
          </a:stretch>
        </p:blipFill>
        <p:spPr>
          <a:xfrm>
            <a:off x="2133600" y="2103279"/>
            <a:ext cx="4657725" cy="4276725"/>
          </a:xfrm>
          <a:prstGeom prst="rect">
            <a:avLst/>
          </a:prstGeom>
        </p:spPr>
      </p:pic>
      <p:cxnSp>
        <p:nvCxnSpPr>
          <p:cNvPr id="4" name="Straight Connector 3"/>
          <p:cNvCxnSpPr/>
          <p:nvPr/>
        </p:nvCxnSpPr>
        <p:spPr>
          <a:xfrm flipH="1">
            <a:off x="3505200" y="2603341"/>
            <a:ext cx="1600200" cy="3276600"/>
          </a:xfrm>
          <a:prstGeom prst="line">
            <a:avLst/>
          </a:prstGeom>
        </p:spPr>
        <p:style>
          <a:lnRef idx="3">
            <a:schemeClr val="accent1"/>
          </a:lnRef>
          <a:fillRef idx="0">
            <a:schemeClr val="accent1"/>
          </a:fillRef>
          <a:effectRef idx="2">
            <a:schemeClr val="accent1"/>
          </a:effectRef>
          <a:fontRef idx="minor">
            <a:schemeClr val="tx1"/>
          </a:fontRef>
        </p:style>
      </p:cxnSp>
      <p:sp>
        <p:nvSpPr>
          <p:cNvPr id="7" name="Rectangle 6"/>
          <p:cNvSpPr/>
          <p:nvPr/>
        </p:nvSpPr>
        <p:spPr>
          <a:xfrm>
            <a:off x="457200" y="533400"/>
            <a:ext cx="8305800" cy="707886"/>
          </a:xfrm>
          <a:prstGeom prst="rect">
            <a:avLst/>
          </a:prstGeom>
        </p:spPr>
        <p:txBody>
          <a:bodyPr wrap="square">
            <a:spAutoFit/>
          </a:bodyPr>
          <a:lstStyle/>
          <a:p>
            <a:r>
              <a:rPr lang="en-US" sz="4000" b="1" dirty="0"/>
              <a:t>What is Classifier?</a:t>
            </a:r>
            <a:endParaRPr lang="en-US" sz="2800" b="1" dirty="0"/>
          </a:p>
        </p:txBody>
      </p:sp>
    </p:spTree>
    <p:extLst>
      <p:ext uri="{BB962C8B-B14F-4D97-AF65-F5344CB8AC3E}">
        <p14:creationId xmlns:p14="http://schemas.microsoft.com/office/powerpoint/2010/main" val="4065043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50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8"/>
          <p:cNvSpPr>
            <a:spLocks noGrp="1"/>
          </p:cNvSpPr>
          <p:nvPr>
            <p:ph type="sldNum" sz="quarter" idx="12"/>
          </p:nvPr>
        </p:nvSpPr>
        <p:spPr>
          <a:xfrm rot="16200000">
            <a:off x="8496302" y="6362700"/>
            <a:ext cx="609599" cy="381001"/>
          </a:xfrm>
        </p:spPr>
        <p:txBody>
          <a:bodyPr/>
          <a:lstStyle/>
          <a:p>
            <a:fld id="{B6F15528-21DE-4FAA-801E-634DDDAF4B2B}" type="slidenum">
              <a:rPr lang="en-US" sz="2400" smtClean="0"/>
              <a:pPr/>
              <a:t>16</a:t>
            </a:fld>
            <a:endParaRPr lang="en-US" sz="2400" dirty="0"/>
          </a:p>
        </p:txBody>
      </p:sp>
      <p:sp>
        <p:nvSpPr>
          <p:cNvPr id="15" name="Rectangle 14"/>
          <p:cNvSpPr/>
          <p:nvPr/>
        </p:nvSpPr>
        <p:spPr>
          <a:xfrm>
            <a:off x="430763" y="1447800"/>
            <a:ext cx="8305800" cy="461665"/>
          </a:xfrm>
          <a:prstGeom prst="rect">
            <a:avLst/>
          </a:prstGeom>
        </p:spPr>
        <p:txBody>
          <a:bodyPr wrap="square">
            <a:spAutoFit/>
          </a:bodyPr>
          <a:lstStyle/>
          <a:p>
            <a:r>
              <a:rPr lang="en-US" sz="2400" b="1" dirty="0"/>
              <a:t>How a classifier works as a function?</a:t>
            </a:r>
          </a:p>
        </p:txBody>
      </p:sp>
      <p:sp>
        <p:nvSpPr>
          <p:cNvPr id="9" name="Rectangle 8"/>
          <p:cNvSpPr/>
          <p:nvPr/>
        </p:nvSpPr>
        <p:spPr>
          <a:xfrm>
            <a:off x="2133600" y="2867680"/>
            <a:ext cx="4572000" cy="1754326"/>
          </a:xfrm>
          <a:prstGeom prst="rect">
            <a:avLst/>
          </a:prstGeom>
        </p:spPr>
        <p:txBody>
          <a:bodyPr>
            <a:spAutoFit/>
          </a:bodyPr>
          <a:lstStyle/>
          <a:p>
            <a:r>
              <a:rPr lang="en-CA" sz="3600" dirty="0" err="1">
                <a:solidFill>
                  <a:schemeClr val="tx2">
                    <a:lumMod val="60000"/>
                    <a:lumOff val="40000"/>
                  </a:schemeClr>
                </a:solidFill>
              </a:rPr>
              <a:t>def</a:t>
            </a:r>
            <a:r>
              <a:rPr lang="en-CA" sz="3600" dirty="0"/>
              <a:t> Classify</a:t>
            </a:r>
            <a:r>
              <a:rPr lang="en-CA" sz="3600" dirty="0">
                <a:solidFill>
                  <a:schemeClr val="tx1">
                    <a:lumMod val="50000"/>
                    <a:lumOff val="50000"/>
                  </a:schemeClr>
                </a:solidFill>
              </a:rPr>
              <a:t>(</a:t>
            </a:r>
            <a:r>
              <a:rPr lang="en-CA" sz="3600" dirty="0"/>
              <a:t>features</a:t>
            </a:r>
            <a:r>
              <a:rPr lang="en-CA" sz="3600" dirty="0">
                <a:solidFill>
                  <a:schemeClr val="tx1">
                    <a:lumMod val="50000"/>
                    <a:lumOff val="50000"/>
                  </a:schemeClr>
                </a:solidFill>
              </a:rPr>
              <a:t>):</a:t>
            </a:r>
          </a:p>
          <a:p>
            <a:r>
              <a:rPr lang="en-CA" sz="3600" dirty="0">
                <a:solidFill>
                  <a:schemeClr val="tx1">
                    <a:lumMod val="50000"/>
                    <a:lumOff val="50000"/>
                  </a:schemeClr>
                </a:solidFill>
              </a:rPr>
              <a:t> </a:t>
            </a:r>
            <a:r>
              <a:rPr lang="en-CA" sz="3600" dirty="0">
                <a:solidFill>
                  <a:schemeClr val="bg1">
                    <a:lumMod val="65000"/>
                  </a:schemeClr>
                </a:solidFill>
              </a:rPr>
              <a:t># do some logic</a:t>
            </a:r>
          </a:p>
          <a:p>
            <a:r>
              <a:rPr lang="en-CA" sz="3600" dirty="0">
                <a:solidFill>
                  <a:schemeClr val="tx2">
                    <a:lumMod val="60000"/>
                    <a:lumOff val="40000"/>
                  </a:schemeClr>
                </a:solidFill>
              </a:rPr>
              <a:t> return</a:t>
            </a:r>
            <a:r>
              <a:rPr lang="en-CA" sz="3600" dirty="0"/>
              <a:t> label</a:t>
            </a:r>
          </a:p>
        </p:txBody>
      </p:sp>
      <p:grpSp>
        <p:nvGrpSpPr>
          <p:cNvPr id="14" name="Group 13"/>
          <p:cNvGrpSpPr/>
          <p:nvPr/>
        </p:nvGrpSpPr>
        <p:grpSpPr>
          <a:xfrm>
            <a:off x="5042442" y="1937255"/>
            <a:ext cx="407484" cy="1055247"/>
            <a:chOff x="5042442" y="1937255"/>
            <a:chExt cx="407484" cy="1055247"/>
          </a:xfrm>
        </p:grpSpPr>
        <p:sp>
          <p:nvSpPr>
            <p:cNvPr id="7" name="TextBox 6"/>
            <p:cNvSpPr txBox="1"/>
            <p:nvPr/>
          </p:nvSpPr>
          <p:spPr>
            <a:xfrm>
              <a:off x="5042442" y="1937255"/>
              <a:ext cx="407484" cy="707886"/>
            </a:xfrm>
            <a:prstGeom prst="rect">
              <a:avLst/>
            </a:prstGeom>
            <a:noFill/>
          </p:spPr>
          <p:txBody>
            <a:bodyPr wrap="none" rtlCol="0">
              <a:spAutoFit/>
            </a:bodyPr>
            <a:lstStyle/>
            <a:p>
              <a:pPr algn="ctr"/>
              <a:r>
                <a:rPr lang="en-US" sz="4000" dirty="0">
                  <a:solidFill>
                    <a:schemeClr val="tx2">
                      <a:lumMod val="60000"/>
                      <a:lumOff val="40000"/>
                    </a:schemeClr>
                  </a:solidFill>
                </a:rPr>
                <a:t>x</a:t>
              </a:r>
              <a:endParaRPr lang="en-CA" sz="4000" dirty="0">
                <a:solidFill>
                  <a:schemeClr val="tx2">
                    <a:lumMod val="60000"/>
                    <a:lumOff val="40000"/>
                  </a:schemeClr>
                </a:solidFill>
              </a:endParaRPr>
            </a:p>
          </p:txBody>
        </p:sp>
        <p:cxnSp>
          <p:nvCxnSpPr>
            <p:cNvPr id="12" name="Straight Arrow Connector 11"/>
            <p:cNvCxnSpPr/>
            <p:nvPr/>
          </p:nvCxnSpPr>
          <p:spPr>
            <a:xfrm>
              <a:off x="5246184" y="2534617"/>
              <a:ext cx="0" cy="457885"/>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grpSp>
      <p:grpSp>
        <p:nvGrpSpPr>
          <p:cNvPr id="18" name="Group 17"/>
          <p:cNvGrpSpPr/>
          <p:nvPr/>
        </p:nvGrpSpPr>
        <p:grpSpPr>
          <a:xfrm>
            <a:off x="3810000" y="4542998"/>
            <a:ext cx="417102" cy="943402"/>
            <a:chOff x="3810000" y="4542998"/>
            <a:chExt cx="417102" cy="943402"/>
          </a:xfrm>
        </p:grpSpPr>
        <p:sp>
          <p:nvSpPr>
            <p:cNvPr id="11" name="TextBox 10"/>
            <p:cNvSpPr txBox="1"/>
            <p:nvPr/>
          </p:nvSpPr>
          <p:spPr>
            <a:xfrm>
              <a:off x="3810000" y="4778514"/>
              <a:ext cx="417102" cy="707886"/>
            </a:xfrm>
            <a:prstGeom prst="rect">
              <a:avLst/>
            </a:prstGeom>
            <a:noFill/>
          </p:spPr>
          <p:txBody>
            <a:bodyPr wrap="none" rtlCol="0">
              <a:spAutoFit/>
            </a:bodyPr>
            <a:lstStyle/>
            <a:p>
              <a:r>
                <a:rPr lang="en-US" sz="4000" dirty="0">
                  <a:solidFill>
                    <a:schemeClr val="tx2">
                      <a:lumMod val="60000"/>
                      <a:lumOff val="40000"/>
                    </a:schemeClr>
                  </a:solidFill>
                </a:rPr>
                <a:t>y</a:t>
              </a:r>
              <a:endParaRPr lang="en-CA" sz="4000" dirty="0">
                <a:solidFill>
                  <a:schemeClr val="tx2">
                    <a:lumMod val="60000"/>
                    <a:lumOff val="40000"/>
                  </a:schemeClr>
                </a:solidFill>
              </a:endParaRPr>
            </a:p>
          </p:txBody>
        </p:sp>
        <p:cxnSp>
          <p:nvCxnSpPr>
            <p:cNvPr id="17" name="Straight Arrow Connector 16"/>
            <p:cNvCxnSpPr/>
            <p:nvPr/>
          </p:nvCxnSpPr>
          <p:spPr>
            <a:xfrm flipV="1">
              <a:off x="4013200" y="4542998"/>
              <a:ext cx="0" cy="433744"/>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grpSp>
      <p:sp>
        <p:nvSpPr>
          <p:cNvPr id="13" name="Rectangle 12"/>
          <p:cNvSpPr/>
          <p:nvPr/>
        </p:nvSpPr>
        <p:spPr>
          <a:xfrm>
            <a:off x="457200" y="533400"/>
            <a:ext cx="8305800" cy="707886"/>
          </a:xfrm>
          <a:prstGeom prst="rect">
            <a:avLst/>
          </a:prstGeom>
        </p:spPr>
        <p:txBody>
          <a:bodyPr wrap="square">
            <a:spAutoFit/>
          </a:bodyPr>
          <a:lstStyle/>
          <a:p>
            <a:r>
              <a:rPr lang="en-US" sz="4000" b="1" dirty="0"/>
              <a:t>What is Classifier?</a:t>
            </a:r>
            <a:endParaRPr lang="en-US" sz="2800" b="1" dirty="0"/>
          </a:p>
        </p:txBody>
      </p:sp>
    </p:spTree>
    <p:extLst>
      <p:ext uri="{BB962C8B-B14F-4D97-AF65-F5344CB8AC3E}">
        <p14:creationId xmlns:p14="http://schemas.microsoft.com/office/powerpoint/2010/main" val="1005455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dissolv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dissolve">
                                      <p:cBhvr>
                                        <p:cTn id="1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8"/>
          <p:cNvSpPr>
            <a:spLocks noGrp="1"/>
          </p:cNvSpPr>
          <p:nvPr>
            <p:ph type="sldNum" sz="quarter" idx="12"/>
          </p:nvPr>
        </p:nvSpPr>
        <p:spPr>
          <a:xfrm rot="16200000">
            <a:off x="8496302" y="6362700"/>
            <a:ext cx="609599" cy="381001"/>
          </a:xfrm>
        </p:spPr>
        <p:txBody>
          <a:bodyPr/>
          <a:lstStyle/>
          <a:p>
            <a:fld id="{B6F15528-21DE-4FAA-801E-634DDDAF4B2B}" type="slidenum">
              <a:rPr lang="en-US" sz="2400" smtClean="0"/>
              <a:pPr/>
              <a:t>17</a:t>
            </a:fld>
            <a:endParaRPr lang="en-US" sz="2400" dirty="0"/>
          </a:p>
        </p:txBody>
      </p:sp>
      <p:sp>
        <p:nvSpPr>
          <p:cNvPr id="15" name="Rectangle 14"/>
          <p:cNvSpPr/>
          <p:nvPr/>
        </p:nvSpPr>
        <p:spPr>
          <a:xfrm>
            <a:off x="430763" y="1447800"/>
            <a:ext cx="8305800" cy="461665"/>
          </a:xfrm>
          <a:prstGeom prst="rect">
            <a:avLst/>
          </a:prstGeom>
        </p:spPr>
        <p:txBody>
          <a:bodyPr wrap="square">
            <a:spAutoFit/>
          </a:bodyPr>
          <a:lstStyle/>
          <a:p>
            <a:r>
              <a:rPr lang="en-US" sz="2400" b="1" dirty="0"/>
              <a:t>What could the body of the function look like?</a:t>
            </a:r>
          </a:p>
        </p:txBody>
      </p:sp>
      <p:sp>
        <p:nvSpPr>
          <p:cNvPr id="9" name="Rectangle 8"/>
          <p:cNvSpPr/>
          <p:nvPr/>
        </p:nvSpPr>
        <p:spPr>
          <a:xfrm>
            <a:off x="2133600" y="2867680"/>
            <a:ext cx="4572000" cy="1754326"/>
          </a:xfrm>
          <a:prstGeom prst="rect">
            <a:avLst/>
          </a:prstGeom>
        </p:spPr>
        <p:txBody>
          <a:bodyPr>
            <a:spAutoFit/>
          </a:bodyPr>
          <a:lstStyle/>
          <a:p>
            <a:r>
              <a:rPr lang="en-CA" sz="3600" dirty="0" err="1">
                <a:solidFill>
                  <a:schemeClr val="tx1">
                    <a:lumMod val="65000"/>
                    <a:lumOff val="35000"/>
                  </a:schemeClr>
                </a:solidFill>
              </a:rPr>
              <a:t>def</a:t>
            </a:r>
            <a:r>
              <a:rPr lang="en-CA" sz="3600" dirty="0">
                <a:solidFill>
                  <a:schemeClr val="tx1">
                    <a:lumMod val="65000"/>
                    <a:lumOff val="35000"/>
                  </a:schemeClr>
                </a:solidFill>
              </a:rPr>
              <a:t> Classify(features):</a:t>
            </a:r>
          </a:p>
          <a:p>
            <a:r>
              <a:rPr lang="en-CA" sz="3600" dirty="0">
                <a:solidFill>
                  <a:schemeClr val="tx1">
                    <a:lumMod val="50000"/>
                    <a:lumOff val="50000"/>
                  </a:schemeClr>
                </a:solidFill>
              </a:rPr>
              <a:t> </a:t>
            </a:r>
            <a:r>
              <a:rPr lang="en-CA" sz="3600" dirty="0">
                <a:solidFill>
                  <a:srgbClr val="4FFA1A"/>
                </a:solidFill>
              </a:rPr>
              <a:t># do some logic</a:t>
            </a:r>
          </a:p>
          <a:p>
            <a:r>
              <a:rPr lang="en-CA" sz="3600" dirty="0">
                <a:solidFill>
                  <a:schemeClr val="tx2">
                    <a:lumMod val="60000"/>
                    <a:lumOff val="40000"/>
                  </a:schemeClr>
                </a:solidFill>
              </a:rPr>
              <a:t> </a:t>
            </a:r>
            <a:r>
              <a:rPr lang="en-CA" sz="3600" dirty="0">
                <a:solidFill>
                  <a:schemeClr val="tx1">
                    <a:lumMod val="65000"/>
                    <a:lumOff val="35000"/>
                  </a:schemeClr>
                </a:solidFill>
              </a:rPr>
              <a:t>return label</a:t>
            </a:r>
          </a:p>
        </p:txBody>
      </p:sp>
      <p:sp>
        <p:nvSpPr>
          <p:cNvPr id="7" name="Rectangle 6"/>
          <p:cNvSpPr/>
          <p:nvPr/>
        </p:nvSpPr>
        <p:spPr>
          <a:xfrm>
            <a:off x="457200" y="533400"/>
            <a:ext cx="8305800" cy="707886"/>
          </a:xfrm>
          <a:prstGeom prst="rect">
            <a:avLst/>
          </a:prstGeom>
        </p:spPr>
        <p:txBody>
          <a:bodyPr wrap="square">
            <a:spAutoFit/>
          </a:bodyPr>
          <a:lstStyle/>
          <a:p>
            <a:r>
              <a:rPr lang="en-US" sz="4000" b="1" dirty="0"/>
              <a:t>What is Classifier?</a:t>
            </a:r>
            <a:endParaRPr lang="en-US" sz="2800" b="1" dirty="0"/>
          </a:p>
        </p:txBody>
      </p:sp>
    </p:spTree>
    <p:extLst>
      <p:ext uri="{BB962C8B-B14F-4D97-AF65-F5344CB8AC3E}">
        <p14:creationId xmlns:p14="http://schemas.microsoft.com/office/powerpoint/2010/main" val="181771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8"/>
          <p:cNvSpPr>
            <a:spLocks noGrp="1"/>
          </p:cNvSpPr>
          <p:nvPr>
            <p:ph type="sldNum" sz="quarter" idx="12"/>
          </p:nvPr>
        </p:nvSpPr>
        <p:spPr>
          <a:xfrm rot="16200000">
            <a:off x="8496302" y="6362700"/>
            <a:ext cx="609599" cy="381001"/>
          </a:xfrm>
        </p:spPr>
        <p:txBody>
          <a:bodyPr/>
          <a:lstStyle/>
          <a:p>
            <a:fld id="{B6F15528-21DE-4FAA-801E-634DDDAF4B2B}" type="slidenum">
              <a:rPr lang="en-US" sz="2400" smtClean="0"/>
              <a:pPr/>
              <a:t>18</a:t>
            </a:fld>
            <a:endParaRPr lang="en-US" sz="2400" dirty="0"/>
          </a:p>
        </p:txBody>
      </p:sp>
      <p:sp>
        <p:nvSpPr>
          <p:cNvPr id="15" name="Rectangle 14"/>
          <p:cNvSpPr/>
          <p:nvPr/>
        </p:nvSpPr>
        <p:spPr>
          <a:xfrm>
            <a:off x="430763" y="1447800"/>
            <a:ext cx="8305800" cy="461665"/>
          </a:xfrm>
          <a:prstGeom prst="rect">
            <a:avLst/>
          </a:prstGeom>
        </p:spPr>
        <p:txBody>
          <a:bodyPr wrap="square">
            <a:spAutoFit/>
          </a:bodyPr>
          <a:lstStyle/>
          <a:p>
            <a:r>
              <a:rPr lang="en-US" sz="2400" b="1" dirty="0"/>
              <a:t>Distinguishing between red dots and green dots:</a:t>
            </a:r>
          </a:p>
        </p:txBody>
      </p:sp>
      <p:pic>
        <p:nvPicPr>
          <p:cNvPr id="2" name="Picture 1"/>
          <p:cNvPicPr>
            <a:picLocks noChangeAspect="1"/>
          </p:cNvPicPr>
          <p:nvPr/>
        </p:nvPicPr>
        <p:blipFill>
          <a:blip r:embed="rId3"/>
          <a:stretch>
            <a:fillRect/>
          </a:stretch>
        </p:blipFill>
        <p:spPr>
          <a:xfrm>
            <a:off x="2057400" y="2027537"/>
            <a:ext cx="4931325" cy="4527945"/>
          </a:xfrm>
          <a:prstGeom prst="rect">
            <a:avLst/>
          </a:prstGeom>
        </p:spPr>
      </p:pic>
      <p:sp>
        <p:nvSpPr>
          <p:cNvPr id="3" name="Oval 2"/>
          <p:cNvSpPr/>
          <p:nvPr/>
        </p:nvSpPr>
        <p:spPr>
          <a:xfrm>
            <a:off x="3061116" y="2514600"/>
            <a:ext cx="215483" cy="215483"/>
          </a:xfrm>
          <a:prstGeom prst="ellipse">
            <a:avLst/>
          </a:prstGeom>
          <a:solidFill>
            <a:srgbClr val="4FFA1A"/>
          </a:solidFill>
          <a:ln>
            <a:solidFill>
              <a:srgbClr val="4FF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Oval 9"/>
          <p:cNvSpPr/>
          <p:nvPr/>
        </p:nvSpPr>
        <p:spPr>
          <a:xfrm>
            <a:off x="3175416" y="3594517"/>
            <a:ext cx="215483" cy="215483"/>
          </a:xfrm>
          <a:prstGeom prst="ellipse">
            <a:avLst/>
          </a:prstGeom>
          <a:solidFill>
            <a:srgbClr val="4FFA1A"/>
          </a:solidFill>
          <a:ln>
            <a:solidFill>
              <a:srgbClr val="4FF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Oval 10"/>
          <p:cNvSpPr/>
          <p:nvPr/>
        </p:nvSpPr>
        <p:spPr>
          <a:xfrm>
            <a:off x="3708816" y="2514600"/>
            <a:ext cx="215483" cy="215483"/>
          </a:xfrm>
          <a:prstGeom prst="ellipse">
            <a:avLst/>
          </a:prstGeom>
          <a:solidFill>
            <a:srgbClr val="4FFA1A"/>
          </a:solidFill>
          <a:ln>
            <a:solidFill>
              <a:srgbClr val="4FF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Oval 11"/>
          <p:cNvSpPr/>
          <p:nvPr/>
        </p:nvSpPr>
        <p:spPr>
          <a:xfrm>
            <a:off x="3442116" y="2971800"/>
            <a:ext cx="215483" cy="215483"/>
          </a:xfrm>
          <a:prstGeom prst="ellipse">
            <a:avLst/>
          </a:prstGeom>
          <a:solidFill>
            <a:srgbClr val="4FFA1A"/>
          </a:solidFill>
          <a:ln>
            <a:solidFill>
              <a:srgbClr val="4FF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Oval 12"/>
          <p:cNvSpPr/>
          <p:nvPr/>
        </p:nvSpPr>
        <p:spPr>
          <a:xfrm>
            <a:off x="4189554" y="2819400"/>
            <a:ext cx="215483" cy="215483"/>
          </a:xfrm>
          <a:prstGeom prst="ellipse">
            <a:avLst/>
          </a:prstGeom>
          <a:solidFill>
            <a:srgbClr val="4FFA1A"/>
          </a:solidFill>
          <a:ln>
            <a:solidFill>
              <a:srgbClr val="4FF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Oval 13"/>
          <p:cNvSpPr/>
          <p:nvPr/>
        </p:nvSpPr>
        <p:spPr>
          <a:xfrm>
            <a:off x="3937416" y="3401943"/>
            <a:ext cx="215483" cy="215483"/>
          </a:xfrm>
          <a:prstGeom prst="ellipse">
            <a:avLst/>
          </a:prstGeom>
          <a:solidFill>
            <a:srgbClr val="4FFA1A"/>
          </a:solidFill>
          <a:ln>
            <a:solidFill>
              <a:srgbClr val="4FF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 name="Oval 15"/>
          <p:cNvSpPr/>
          <p:nvPr/>
        </p:nvSpPr>
        <p:spPr>
          <a:xfrm>
            <a:off x="5495791" y="4076027"/>
            <a:ext cx="215483" cy="215483"/>
          </a:xfrm>
          <a:prstGeom prst="ellipse">
            <a:avLst/>
          </a:prstGeom>
          <a:solidFill>
            <a:srgbClr val="FF0101"/>
          </a:solidFill>
          <a:ln>
            <a:solidFill>
              <a:srgbClr val="FF01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 name="Oval 16"/>
          <p:cNvSpPr/>
          <p:nvPr/>
        </p:nvSpPr>
        <p:spPr>
          <a:xfrm>
            <a:off x="6045616" y="3822861"/>
            <a:ext cx="215483" cy="215483"/>
          </a:xfrm>
          <a:prstGeom prst="ellipse">
            <a:avLst/>
          </a:prstGeom>
          <a:solidFill>
            <a:srgbClr val="FF0101"/>
          </a:solidFill>
          <a:ln>
            <a:solidFill>
              <a:srgbClr val="FF01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 name="Oval 17"/>
          <p:cNvSpPr/>
          <p:nvPr/>
        </p:nvSpPr>
        <p:spPr>
          <a:xfrm>
            <a:off x="6032916" y="4460202"/>
            <a:ext cx="215483" cy="215483"/>
          </a:xfrm>
          <a:prstGeom prst="ellipse">
            <a:avLst/>
          </a:prstGeom>
          <a:solidFill>
            <a:srgbClr val="FF0101"/>
          </a:solidFill>
          <a:ln>
            <a:solidFill>
              <a:srgbClr val="FF01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0" name="Oval 19"/>
          <p:cNvSpPr/>
          <p:nvPr/>
        </p:nvSpPr>
        <p:spPr>
          <a:xfrm>
            <a:off x="4966116" y="4345902"/>
            <a:ext cx="215483" cy="215483"/>
          </a:xfrm>
          <a:prstGeom prst="ellipse">
            <a:avLst/>
          </a:prstGeom>
          <a:solidFill>
            <a:srgbClr val="FF0101"/>
          </a:solidFill>
          <a:ln>
            <a:solidFill>
              <a:srgbClr val="FF01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1" name="Oval 20"/>
          <p:cNvSpPr/>
          <p:nvPr/>
        </p:nvSpPr>
        <p:spPr>
          <a:xfrm>
            <a:off x="4794666" y="5197436"/>
            <a:ext cx="215483" cy="215483"/>
          </a:xfrm>
          <a:prstGeom prst="ellipse">
            <a:avLst/>
          </a:prstGeom>
          <a:solidFill>
            <a:srgbClr val="FF0101"/>
          </a:solidFill>
          <a:ln>
            <a:solidFill>
              <a:srgbClr val="FF01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2" name="Oval 21"/>
          <p:cNvSpPr/>
          <p:nvPr/>
        </p:nvSpPr>
        <p:spPr>
          <a:xfrm>
            <a:off x="5381491" y="5238672"/>
            <a:ext cx="215483" cy="215483"/>
          </a:xfrm>
          <a:prstGeom prst="ellipse">
            <a:avLst/>
          </a:prstGeom>
          <a:solidFill>
            <a:srgbClr val="FF0101"/>
          </a:solidFill>
          <a:ln>
            <a:solidFill>
              <a:srgbClr val="FF01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3" name="Oval 22"/>
          <p:cNvSpPr/>
          <p:nvPr/>
        </p:nvSpPr>
        <p:spPr>
          <a:xfrm>
            <a:off x="5080416" y="4872960"/>
            <a:ext cx="215483" cy="215483"/>
          </a:xfrm>
          <a:prstGeom prst="ellipse">
            <a:avLst/>
          </a:prstGeom>
          <a:solidFill>
            <a:srgbClr val="FF0101"/>
          </a:solidFill>
          <a:ln>
            <a:solidFill>
              <a:srgbClr val="FF01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4" name="Oval 23"/>
          <p:cNvSpPr/>
          <p:nvPr/>
        </p:nvSpPr>
        <p:spPr>
          <a:xfrm>
            <a:off x="5080416" y="5518532"/>
            <a:ext cx="215483" cy="215483"/>
          </a:xfrm>
          <a:prstGeom prst="ellipse">
            <a:avLst/>
          </a:prstGeom>
          <a:solidFill>
            <a:srgbClr val="FF0101"/>
          </a:solidFill>
          <a:ln>
            <a:solidFill>
              <a:srgbClr val="FF01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5" name="Rectangle 24"/>
          <p:cNvSpPr/>
          <p:nvPr/>
        </p:nvSpPr>
        <p:spPr>
          <a:xfrm>
            <a:off x="457200" y="533400"/>
            <a:ext cx="8305800" cy="707886"/>
          </a:xfrm>
          <a:prstGeom prst="rect">
            <a:avLst/>
          </a:prstGeom>
        </p:spPr>
        <p:txBody>
          <a:bodyPr wrap="square">
            <a:spAutoFit/>
          </a:bodyPr>
          <a:lstStyle/>
          <a:p>
            <a:r>
              <a:rPr lang="en-US" sz="4000" b="1" dirty="0"/>
              <a:t>What is Classifier?</a:t>
            </a:r>
            <a:endParaRPr lang="en-US" sz="2800" b="1" dirty="0"/>
          </a:p>
        </p:txBody>
      </p:sp>
    </p:spTree>
    <p:extLst>
      <p:ext uri="{BB962C8B-B14F-4D97-AF65-F5344CB8AC3E}">
        <p14:creationId xmlns:p14="http://schemas.microsoft.com/office/powerpoint/2010/main" val="2312299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500"/>
                                        <p:tgtEl>
                                          <p:spTgt spid="16"/>
                                        </p:tgtEl>
                                      </p:cBhvr>
                                    </p:animEffect>
                                  </p:childTnLst>
                                </p:cTn>
                              </p:par>
                            </p:childTnLst>
                          </p:cTn>
                        </p:par>
                        <p:par>
                          <p:cTn id="12" fill="hold">
                            <p:stCondLst>
                              <p:cond delay="1500"/>
                            </p:stCondLst>
                            <p:childTnLst>
                              <p:par>
                                <p:cTn id="13" presetID="10" presetClass="entr" presetSubtype="0" fill="hold" grpId="0" nodeType="after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500"/>
                                        <p:tgtEl>
                                          <p:spTgt spid="20"/>
                                        </p:tgtEl>
                                      </p:cBhvr>
                                    </p:animEffect>
                                  </p:childTnLst>
                                </p:cTn>
                              </p:par>
                            </p:childTnLst>
                          </p:cTn>
                        </p:par>
                        <p:par>
                          <p:cTn id="16" fill="hold">
                            <p:stCondLst>
                              <p:cond delay="2000"/>
                            </p:stCondLst>
                            <p:childTnLst>
                              <p:par>
                                <p:cTn id="17" presetID="10" presetClass="entr" presetSubtype="0" fill="hold" grpId="0"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childTnLst>
                          </p:cTn>
                        </p:par>
                        <p:par>
                          <p:cTn id="20" fill="hold">
                            <p:stCondLst>
                              <p:cond delay="2500"/>
                            </p:stCondLst>
                            <p:childTnLst>
                              <p:par>
                                <p:cTn id="21" presetID="10" presetClass="entr" presetSubtype="0" fill="hold" grpId="0" nodeType="after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fade">
                                      <p:cBhvr>
                                        <p:cTn id="23" dur="500"/>
                                        <p:tgtEl>
                                          <p:spTgt spid="22"/>
                                        </p:tgtEl>
                                      </p:cBhvr>
                                    </p:animEffect>
                                  </p:childTnLst>
                                </p:cTn>
                              </p:par>
                            </p:childTnLst>
                          </p:cTn>
                        </p:par>
                        <p:par>
                          <p:cTn id="24" fill="hold">
                            <p:stCondLst>
                              <p:cond delay="3000"/>
                            </p:stCondLst>
                            <p:childTnLst>
                              <p:par>
                                <p:cTn id="25" presetID="10" presetClass="entr" presetSubtype="0" fill="hold" grpId="0" nodeType="after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fade">
                                      <p:cBhvr>
                                        <p:cTn id="27" dur="500"/>
                                        <p:tgtEl>
                                          <p:spTgt spid="24"/>
                                        </p:tgtEl>
                                      </p:cBhvr>
                                    </p:animEffect>
                                  </p:childTnLst>
                                </p:cTn>
                              </p:par>
                            </p:childTnLst>
                          </p:cTn>
                        </p:par>
                        <p:par>
                          <p:cTn id="28" fill="hold">
                            <p:stCondLst>
                              <p:cond delay="3500"/>
                            </p:stCondLst>
                            <p:childTnLst>
                              <p:par>
                                <p:cTn id="29" presetID="10" presetClass="entr" presetSubtype="0" fill="hold" grpId="0" nodeType="after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fade">
                                      <p:cBhvr>
                                        <p:cTn id="31" dur="500"/>
                                        <p:tgtEl>
                                          <p:spTgt spid="21"/>
                                        </p:tgtEl>
                                      </p:cBhvr>
                                    </p:animEffect>
                                  </p:childTnLst>
                                </p:cTn>
                              </p:par>
                            </p:childTnLst>
                          </p:cTn>
                        </p:par>
                        <p:par>
                          <p:cTn id="32" fill="hold">
                            <p:stCondLst>
                              <p:cond delay="4000"/>
                            </p:stCondLst>
                            <p:childTnLst>
                              <p:par>
                                <p:cTn id="33" presetID="10" presetClass="entr" presetSubtype="0" fill="hold" grpId="0" nodeType="after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fade">
                                      <p:cBhvr>
                                        <p:cTn id="35" dur="500"/>
                                        <p:tgtEl>
                                          <p:spTgt spid="11"/>
                                        </p:tgtEl>
                                      </p:cBhvr>
                                    </p:animEffect>
                                  </p:childTnLst>
                                </p:cTn>
                              </p:par>
                            </p:childTnLst>
                          </p:cTn>
                        </p:par>
                        <p:par>
                          <p:cTn id="36" fill="hold">
                            <p:stCondLst>
                              <p:cond delay="4500"/>
                            </p:stCondLst>
                            <p:childTnLst>
                              <p:par>
                                <p:cTn id="37" presetID="10" presetClass="entr" presetSubtype="0" fill="hold" grpId="0" nodeType="after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fade">
                                      <p:cBhvr>
                                        <p:cTn id="39" dur="500"/>
                                        <p:tgtEl>
                                          <p:spTgt spid="10"/>
                                        </p:tgtEl>
                                      </p:cBhvr>
                                    </p:animEffect>
                                  </p:childTnLst>
                                </p:cTn>
                              </p:par>
                            </p:childTnLst>
                          </p:cTn>
                        </p:par>
                        <p:par>
                          <p:cTn id="40" fill="hold">
                            <p:stCondLst>
                              <p:cond delay="5000"/>
                            </p:stCondLst>
                            <p:childTnLst>
                              <p:par>
                                <p:cTn id="41" presetID="10" presetClass="entr" presetSubtype="0" fill="hold" grpId="0" nodeType="afterEffect">
                                  <p:stCondLst>
                                    <p:cond delay="0"/>
                                  </p:stCondLst>
                                  <p:childTnLst>
                                    <p:set>
                                      <p:cBhvr>
                                        <p:cTn id="42" dur="1" fill="hold">
                                          <p:stCondLst>
                                            <p:cond delay="0"/>
                                          </p:stCondLst>
                                        </p:cTn>
                                        <p:tgtEl>
                                          <p:spTgt spid="18"/>
                                        </p:tgtEl>
                                        <p:attrNameLst>
                                          <p:attrName>style.visibility</p:attrName>
                                        </p:attrNameLst>
                                      </p:cBhvr>
                                      <p:to>
                                        <p:strVal val="visible"/>
                                      </p:to>
                                    </p:set>
                                    <p:animEffect transition="in" filter="fade">
                                      <p:cBhvr>
                                        <p:cTn id="43" dur="500"/>
                                        <p:tgtEl>
                                          <p:spTgt spid="18"/>
                                        </p:tgtEl>
                                      </p:cBhvr>
                                    </p:animEffect>
                                  </p:childTnLst>
                                </p:cTn>
                              </p:par>
                            </p:childTnLst>
                          </p:cTn>
                        </p:par>
                        <p:par>
                          <p:cTn id="44" fill="hold">
                            <p:stCondLst>
                              <p:cond delay="5500"/>
                            </p:stCondLst>
                            <p:childTnLst>
                              <p:par>
                                <p:cTn id="45" presetID="10" presetClass="entr" presetSubtype="0" fill="hold" grpId="0" nodeType="after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fade">
                                      <p:cBhvr>
                                        <p:cTn id="47" dur="500"/>
                                        <p:tgtEl>
                                          <p:spTgt spid="12"/>
                                        </p:tgtEl>
                                      </p:cBhvr>
                                    </p:animEffect>
                                  </p:childTnLst>
                                </p:cTn>
                              </p:par>
                            </p:childTnLst>
                          </p:cTn>
                        </p:par>
                        <p:par>
                          <p:cTn id="48" fill="hold">
                            <p:stCondLst>
                              <p:cond delay="6000"/>
                            </p:stCondLst>
                            <p:childTnLst>
                              <p:par>
                                <p:cTn id="49" presetID="10" presetClass="entr" presetSubtype="0" fill="hold" grpId="0" nodeType="afterEffect">
                                  <p:stCondLst>
                                    <p:cond delay="0"/>
                                  </p:stCondLst>
                                  <p:childTnLst>
                                    <p:set>
                                      <p:cBhvr>
                                        <p:cTn id="50" dur="1" fill="hold">
                                          <p:stCondLst>
                                            <p:cond delay="0"/>
                                          </p:stCondLst>
                                        </p:cTn>
                                        <p:tgtEl>
                                          <p:spTgt spid="23"/>
                                        </p:tgtEl>
                                        <p:attrNameLst>
                                          <p:attrName>style.visibility</p:attrName>
                                        </p:attrNameLst>
                                      </p:cBhvr>
                                      <p:to>
                                        <p:strVal val="visible"/>
                                      </p:to>
                                    </p:set>
                                    <p:animEffect transition="in" filter="fade">
                                      <p:cBhvr>
                                        <p:cTn id="51" dur="500"/>
                                        <p:tgtEl>
                                          <p:spTgt spid="23"/>
                                        </p:tgtEl>
                                      </p:cBhvr>
                                    </p:animEffect>
                                  </p:childTnLst>
                                </p:cTn>
                              </p:par>
                            </p:childTnLst>
                          </p:cTn>
                        </p:par>
                        <p:par>
                          <p:cTn id="52" fill="hold">
                            <p:stCondLst>
                              <p:cond delay="6500"/>
                            </p:stCondLst>
                            <p:childTnLst>
                              <p:par>
                                <p:cTn id="53" presetID="10" presetClass="entr" presetSubtype="0" fill="hold" grpId="0" nodeType="afterEffect">
                                  <p:stCondLst>
                                    <p:cond delay="0"/>
                                  </p:stCondLst>
                                  <p:childTnLst>
                                    <p:set>
                                      <p:cBhvr>
                                        <p:cTn id="54" dur="1" fill="hold">
                                          <p:stCondLst>
                                            <p:cond delay="0"/>
                                          </p:stCondLst>
                                        </p:cTn>
                                        <p:tgtEl>
                                          <p:spTgt spid="17"/>
                                        </p:tgtEl>
                                        <p:attrNameLst>
                                          <p:attrName>style.visibility</p:attrName>
                                        </p:attrNameLst>
                                      </p:cBhvr>
                                      <p:to>
                                        <p:strVal val="visible"/>
                                      </p:to>
                                    </p:set>
                                    <p:animEffect transition="in" filter="fade">
                                      <p:cBhvr>
                                        <p:cTn id="55" dur="500"/>
                                        <p:tgtEl>
                                          <p:spTgt spid="17"/>
                                        </p:tgtEl>
                                      </p:cBhvr>
                                    </p:animEffect>
                                  </p:childTnLst>
                                </p:cTn>
                              </p:par>
                            </p:childTnLst>
                          </p:cTn>
                        </p:par>
                        <p:par>
                          <p:cTn id="56" fill="hold">
                            <p:stCondLst>
                              <p:cond delay="7000"/>
                            </p:stCondLst>
                            <p:childTnLst>
                              <p:par>
                                <p:cTn id="57" presetID="10" presetClass="entr" presetSubtype="0" fill="hold" grpId="0" nodeType="afterEffect">
                                  <p:stCondLst>
                                    <p:cond delay="0"/>
                                  </p:stCondLst>
                                  <p:childTnLst>
                                    <p:set>
                                      <p:cBhvr>
                                        <p:cTn id="58" dur="1" fill="hold">
                                          <p:stCondLst>
                                            <p:cond delay="0"/>
                                          </p:stCondLst>
                                        </p:cTn>
                                        <p:tgtEl>
                                          <p:spTgt spid="13"/>
                                        </p:tgtEl>
                                        <p:attrNameLst>
                                          <p:attrName>style.visibility</p:attrName>
                                        </p:attrNameLst>
                                      </p:cBhvr>
                                      <p:to>
                                        <p:strVal val="visible"/>
                                      </p:to>
                                    </p:set>
                                    <p:animEffect transition="in" filter="fade">
                                      <p:cBhvr>
                                        <p:cTn id="5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0" grpId="0" animBg="1"/>
      <p:bldP spid="11" grpId="0" animBg="1"/>
      <p:bldP spid="12" grpId="0" animBg="1"/>
      <p:bldP spid="13" grpId="0" animBg="1"/>
      <p:bldP spid="14" grpId="0" animBg="1"/>
      <p:bldP spid="16" grpId="0" animBg="1"/>
      <p:bldP spid="17" grpId="0" animBg="1"/>
      <p:bldP spid="18" grpId="0" animBg="1"/>
      <p:bldP spid="20" grpId="0" animBg="1"/>
      <p:bldP spid="21" grpId="0" animBg="1"/>
      <p:bldP spid="22" grpId="0" animBg="1"/>
      <p:bldP spid="23" grpId="0" animBg="1"/>
      <p:bldP spid="24"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8"/>
          <p:cNvSpPr>
            <a:spLocks noGrp="1"/>
          </p:cNvSpPr>
          <p:nvPr>
            <p:ph type="sldNum" sz="quarter" idx="12"/>
          </p:nvPr>
        </p:nvSpPr>
        <p:spPr>
          <a:xfrm rot="16200000">
            <a:off x="8496302" y="6362700"/>
            <a:ext cx="609599" cy="381001"/>
          </a:xfrm>
        </p:spPr>
        <p:txBody>
          <a:bodyPr/>
          <a:lstStyle/>
          <a:p>
            <a:fld id="{B6F15528-21DE-4FAA-801E-634DDDAF4B2B}" type="slidenum">
              <a:rPr lang="en-US" sz="2400" smtClean="0"/>
              <a:pPr/>
              <a:t>19</a:t>
            </a:fld>
            <a:endParaRPr lang="en-US" sz="2400" dirty="0"/>
          </a:p>
        </p:txBody>
      </p:sp>
      <p:sp>
        <p:nvSpPr>
          <p:cNvPr id="15" name="Rectangle 14"/>
          <p:cNvSpPr/>
          <p:nvPr/>
        </p:nvSpPr>
        <p:spPr>
          <a:xfrm>
            <a:off x="430763" y="1447800"/>
            <a:ext cx="8305800" cy="461665"/>
          </a:xfrm>
          <a:prstGeom prst="rect">
            <a:avLst/>
          </a:prstGeom>
        </p:spPr>
        <p:txBody>
          <a:bodyPr wrap="square">
            <a:spAutoFit/>
          </a:bodyPr>
          <a:lstStyle/>
          <a:p>
            <a:r>
              <a:rPr lang="en-US" sz="2400" b="1" dirty="0"/>
              <a:t>How can we classify any data?</a:t>
            </a:r>
          </a:p>
        </p:txBody>
      </p:sp>
      <p:pic>
        <p:nvPicPr>
          <p:cNvPr id="2" name="Picture 1"/>
          <p:cNvPicPr>
            <a:picLocks noChangeAspect="1"/>
          </p:cNvPicPr>
          <p:nvPr/>
        </p:nvPicPr>
        <p:blipFill>
          <a:blip r:embed="rId3"/>
          <a:stretch>
            <a:fillRect/>
          </a:stretch>
        </p:blipFill>
        <p:spPr>
          <a:xfrm>
            <a:off x="2057400" y="2027537"/>
            <a:ext cx="4931325" cy="4527945"/>
          </a:xfrm>
          <a:prstGeom prst="rect">
            <a:avLst/>
          </a:prstGeom>
        </p:spPr>
      </p:pic>
      <p:sp>
        <p:nvSpPr>
          <p:cNvPr id="3" name="Oval 2"/>
          <p:cNvSpPr/>
          <p:nvPr/>
        </p:nvSpPr>
        <p:spPr>
          <a:xfrm>
            <a:off x="3061116" y="2514600"/>
            <a:ext cx="215483" cy="215483"/>
          </a:xfrm>
          <a:prstGeom prst="ellipse">
            <a:avLst/>
          </a:prstGeom>
          <a:solidFill>
            <a:srgbClr val="4FFA1A"/>
          </a:solidFill>
          <a:ln>
            <a:solidFill>
              <a:srgbClr val="4FF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Oval 9"/>
          <p:cNvSpPr/>
          <p:nvPr/>
        </p:nvSpPr>
        <p:spPr>
          <a:xfrm>
            <a:off x="3175416" y="3594517"/>
            <a:ext cx="215483" cy="215483"/>
          </a:xfrm>
          <a:prstGeom prst="ellipse">
            <a:avLst/>
          </a:prstGeom>
          <a:solidFill>
            <a:srgbClr val="4FFA1A"/>
          </a:solidFill>
          <a:ln>
            <a:solidFill>
              <a:srgbClr val="4FF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Oval 10"/>
          <p:cNvSpPr/>
          <p:nvPr/>
        </p:nvSpPr>
        <p:spPr>
          <a:xfrm>
            <a:off x="3708816" y="2514600"/>
            <a:ext cx="215483" cy="215483"/>
          </a:xfrm>
          <a:prstGeom prst="ellipse">
            <a:avLst/>
          </a:prstGeom>
          <a:solidFill>
            <a:srgbClr val="4FFA1A"/>
          </a:solidFill>
          <a:ln>
            <a:solidFill>
              <a:srgbClr val="4FF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Oval 11"/>
          <p:cNvSpPr/>
          <p:nvPr/>
        </p:nvSpPr>
        <p:spPr>
          <a:xfrm>
            <a:off x="3442116" y="2971800"/>
            <a:ext cx="215483" cy="215483"/>
          </a:xfrm>
          <a:prstGeom prst="ellipse">
            <a:avLst/>
          </a:prstGeom>
          <a:solidFill>
            <a:srgbClr val="4FFA1A"/>
          </a:solidFill>
          <a:ln>
            <a:solidFill>
              <a:srgbClr val="4FF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Oval 12"/>
          <p:cNvSpPr/>
          <p:nvPr/>
        </p:nvSpPr>
        <p:spPr>
          <a:xfrm>
            <a:off x="4189554" y="2819400"/>
            <a:ext cx="215483" cy="215483"/>
          </a:xfrm>
          <a:prstGeom prst="ellipse">
            <a:avLst/>
          </a:prstGeom>
          <a:solidFill>
            <a:srgbClr val="4FFA1A"/>
          </a:solidFill>
          <a:ln>
            <a:solidFill>
              <a:srgbClr val="4FF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Oval 13"/>
          <p:cNvSpPr/>
          <p:nvPr/>
        </p:nvSpPr>
        <p:spPr>
          <a:xfrm>
            <a:off x="3937416" y="3401943"/>
            <a:ext cx="215483" cy="215483"/>
          </a:xfrm>
          <a:prstGeom prst="ellipse">
            <a:avLst/>
          </a:prstGeom>
          <a:solidFill>
            <a:srgbClr val="4FFA1A"/>
          </a:solidFill>
          <a:ln>
            <a:solidFill>
              <a:srgbClr val="4FF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 name="Oval 15"/>
          <p:cNvSpPr/>
          <p:nvPr/>
        </p:nvSpPr>
        <p:spPr>
          <a:xfrm>
            <a:off x="5495791" y="4076027"/>
            <a:ext cx="215483" cy="215483"/>
          </a:xfrm>
          <a:prstGeom prst="ellipse">
            <a:avLst/>
          </a:prstGeom>
          <a:solidFill>
            <a:srgbClr val="FF0101"/>
          </a:solidFill>
          <a:ln>
            <a:solidFill>
              <a:srgbClr val="FF01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 name="Oval 16"/>
          <p:cNvSpPr/>
          <p:nvPr/>
        </p:nvSpPr>
        <p:spPr>
          <a:xfrm>
            <a:off x="6045616" y="3822861"/>
            <a:ext cx="215483" cy="215483"/>
          </a:xfrm>
          <a:prstGeom prst="ellipse">
            <a:avLst/>
          </a:prstGeom>
          <a:solidFill>
            <a:srgbClr val="FF0101"/>
          </a:solidFill>
          <a:ln>
            <a:solidFill>
              <a:srgbClr val="FF01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 name="Oval 17"/>
          <p:cNvSpPr/>
          <p:nvPr/>
        </p:nvSpPr>
        <p:spPr>
          <a:xfrm>
            <a:off x="6032916" y="4460202"/>
            <a:ext cx="215483" cy="215483"/>
          </a:xfrm>
          <a:prstGeom prst="ellipse">
            <a:avLst/>
          </a:prstGeom>
          <a:solidFill>
            <a:srgbClr val="FF0101"/>
          </a:solidFill>
          <a:ln>
            <a:solidFill>
              <a:srgbClr val="FF01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0" name="Oval 19"/>
          <p:cNvSpPr/>
          <p:nvPr/>
        </p:nvSpPr>
        <p:spPr>
          <a:xfrm>
            <a:off x="4966116" y="4345902"/>
            <a:ext cx="215483" cy="215483"/>
          </a:xfrm>
          <a:prstGeom prst="ellipse">
            <a:avLst/>
          </a:prstGeom>
          <a:solidFill>
            <a:srgbClr val="FF0101"/>
          </a:solidFill>
          <a:ln>
            <a:solidFill>
              <a:srgbClr val="FF01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1" name="Oval 20"/>
          <p:cNvSpPr/>
          <p:nvPr/>
        </p:nvSpPr>
        <p:spPr>
          <a:xfrm>
            <a:off x="4794666" y="5197436"/>
            <a:ext cx="215483" cy="215483"/>
          </a:xfrm>
          <a:prstGeom prst="ellipse">
            <a:avLst/>
          </a:prstGeom>
          <a:solidFill>
            <a:srgbClr val="FF0101"/>
          </a:solidFill>
          <a:ln>
            <a:solidFill>
              <a:srgbClr val="FF01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2" name="Oval 21"/>
          <p:cNvSpPr/>
          <p:nvPr/>
        </p:nvSpPr>
        <p:spPr>
          <a:xfrm>
            <a:off x="5381491" y="5238672"/>
            <a:ext cx="215483" cy="215483"/>
          </a:xfrm>
          <a:prstGeom prst="ellipse">
            <a:avLst/>
          </a:prstGeom>
          <a:solidFill>
            <a:srgbClr val="FF0101"/>
          </a:solidFill>
          <a:ln>
            <a:solidFill>
              <a:srgbClr val="FF01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3" name="Oval 22"/>
          <p:cNvSpPr/>
          <p:nvPr/>
        </p:nvSpPr>
        <p:spPr>
          <a:xfrm>
            <a:off x="5080416" y="4872960"/>
            <a:ext cx="215483" cy="215483"/>
          </a:xfrm>
          <a:prstGeom prst="ellipse">
            <a:avLst/>
          </a:prstGeom>
          <a:solidFill>
            <a:srgbClr val="FF0101"/>
          </a:solidFill>
          <a:ln>
            <a:solidFill>
              <a:srgbClr val="FF01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4" name="Oval 23"/>
          <p:cNvSpPr/>
          <p:nvPr/>
        </p:nvSpPr>
        <p:spPr>
          <a:xfrm>
            <a:off x="5080416" y="5518532"/>
            <a:ext cx="215483" cy="215483"/>
          </a:xfrm>
          <a:prstGeom prst="ellipse">
            <a:avLst/>
          </a:prstGeom>
          <a:solidFill>
            <a:srgbClr val="FF0101"/>
          </a:solidFill>
          <a:ln>
            <a:solidFill>
              <a:srgbClr val="FF01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5" name="Oval 24"/>
          <p:cNvSpPr/>
          <p:nvPr/>
        </p:nvSpPr>
        <p:spPr>
          <a:xfrm>
            <a:off x="2845633" y="3079541"/>
            <a:ext cx="215483" cy="215483"/>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6" name="Rectangle 25"/>
          <p:cNvSpPr/>
          <p:nvPr/>
        </p:nvSpPr>
        <p:spPr>
          <a:xfrm>
            <a:off x="395105" y="2527012"/>
            <a:ext cx="2638570" cy="584775"/>
          </a:xfrm>
          <a:prstGeom prst="rect">
            <a:avLst/>
          </a:prstGeom>
        </p:spPr>
        <p:txBody>
          <a:bodyPr wrap="square">
            <a:spAutoFit/>
          </a:bodyPr>
          <a:lstStyle/>
          <a:p>
            <a:r>
              <a:rPr lang="en-CA" sz="3200" dirty="0">
                <a:solidFill>
                  <a:schemeClr val="tx1">
                    <a:lumMod val="65000"/>
                    <a:lumOff val="35000"/>
                  </a:schemeClr>
                </a:solidFill>
              </a:rPr>
              <a:t>Red or green?</a:t>
            </a:r>
          </a:p>
        </p:txBody>
      </p:sp>
      <p:sp>
        <p:nvSpPr>
          <p:cNvPr id="28" name="Rectangle 27"/>
          <p:cNvSpPr/>
          <p:nvPr/>
        </p:nvSpPr>
        <p:spPr>
          <a:xfrm>
            <a:off x="457200" y="533400"/>
            <a:ext cx="8305800" cy="707886"/>
          </a:xfrm>
          <a:prstGeom prst="rect">
            <a:avLst/>
          </a:prstGeom>
        </p:spPr>
        <p:txBody>
          <a:bodyPr wrap="square">
            <a:spAutoFit/>
          </a:bodyPr>
          <a:lstStyle/>
          <a:p>
            <a:r>
              <a:rPr lang="en-US" sz="4000" b="1" dirty="0"/>
              <a:t>What is Classifier?</a:t>
            </a:r>
            <a:endParaRPr lang="en-US" sz="2800" b="1" dirty="0"/>
          </a:p>
        </p:txBody>
      </p:sp>
    </p:spTree>
    <p:extLst>
      <p:ext uri="{BB962C8B-B14F-4D97-AF65-F5344CB8AC3E}">
        <p14:creationId xmlns:p14="http://schemas.microsoft.com/office/powerpoint/2010/main" val="1525755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ChangeArrowheads="1"/>
          </p:cNvSpPr>
          <p:nvPr/>
        </p:nvSpPr>
        <p:spPr bwMode="auto">
          <a:xfrm>
            <a:off x="1485900" y="4999659"/>
            <a:ext cx="61722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sz="2000" dirty="0">
                <a:latin typeface="+mj-lt"/>
                <a:cs typeface="Times New Roman" pitchFamily="18" charset="0"/>
              </a:rPr>
              <a:t>Reza Dibaj</a:t>
            </a:r>
          </a:p>
        </p:txBody>
      </p:sp>
      <p:pic>
        <p:nvPicPr>
          <p:cNvPr id="2" name="Picture 2" descr="Image result for machine learni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86643" y="3429000"/>
            <a:ext cx="1770714" cy="1770714"/>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1">
            <a:extLst>
              <a:ext uri="{FF2B5EF4-FFF2-40B4-BE49-F238E27FC236}">
                <a16:creationId xmlns:a16="http://schemas.microsoft.com/office/drawing/2014/main" id="{251221B2-883C-4CC2-B0B9-4214246A3DA1}"/>
              </a:ext>
            </a:extLst>
          </p:cNvPr>
          <p:cNvSpPr>
            <a:spLocks noChangeArrowheads="1"/>
          </p:cNvSpPr>
          <p:nvPr/>
        </p:nvSpPr>
        <p:spPr bwMode="auto">
          <a:xfrm>
            <a:off x="323849" y="1524000"/>
            <a:ext cx="8496301" cy="2185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en-US" sz="4800" b="1" dirty="0">
                <a:latin typeface="+mj-lt"/>
                <a:cs typeface="Times New Roman" pitchFamily="18" charset="0"/>
              </a:rPr>
              <a:t>The Machine Learning Process </a:t>
            </a:r>
          </a:p>
          <a:p>
            <a:pPr algn="ctr"/>
            <a:r>
              <a:rPr lang="en-US" sz="4400" dirty="0">
                <a:latin typeface="+mj-lt"/>
                <a:cs typeface="Times New Roman" pitchFamily="18" charset="0"/>
              </a:rPr>
              <a:t>using a decision tree model</a:t>
            </a:r>
          </a:p>
          <a:p>
            <a:pPr algn="ctr"/>
            <a:r>
              <a:rPr lang="en-US" sz="4400" dirty="0">
                <a:latin typeface="+mj-lt"/>
                <a:cs typeface="Times New Roman" pitchFamily="18" charset="0"/>
              </a:rPr>
              <a:t>Part 01</a:t>
            </a:r>
          </a:p>
        </p:txBody>
      </p:sp>
    </p:spTree>
    <p:extLst>
      <p:ext uri="{BB962C8B-B14F-4D97-AF65-F5344CB8AC3E}">
        <p14:creationId xmlns:p14="http://schemas.microsoft.com/office/powerpoint/2010/main" val="1016013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8"/>
          <p:cNvSpPr>
            <a:spLocks noGrp="1"/>
          </p:cNvSpPr>
          <p:nvPr>
            <p:ph type="sldNum" sz="quarter" idx="12"/>
          </p:nvPr>
        </p:nvSpPr>
        <p:spPr>
          <a:xfrm rot="16200000">
            <a:off x="8496302" y="6362700"/>
            <a:ext cx="609599" cy="381001"/>
          </a:xfrm>
        </p:spPr>
        <p:txBody>
          <a:bodyPr/>
          <a:lstStyle/>
          <a:p>
            <a:fld id="{B6F15528-21DE-4FAA-801E-634DDDAF4B2B}" type="slidenum">
              <a:rPr lang="en-US" sz="2400" smtClean="0"/>
              <a:pPr/>
              <a:t>20</a:t>
            </a:fld>
            <a:endParaRPr lang="en-US" sz="2400" dirty="0"/>
          </a:p>
        </p:txBody>
      </p:sp>
      <p:sp>
        <p:nvSpPr>
          <p:cNvPr id="15" name="Rectangle 14"/>
          <p:cNvSpPr/>
          <p:nvPr/>
        </p:nvSpPr>
        <p:spPr>
          <a:xfrm>
            <a:off x="430763" y="1447800"/>
            <a:ext cx="8305800" cy="461665"/>
          </a:xfrm>
          <a:prstGeom prst="rect">
            <a:avLst/>
          </a:prstGeom>
        </p:spPr>
        <p:txBody>
          <a:bodyPr wrap="square">
            <a:spAutoFit/>
          </a:bodyPr>
          <a:lstStyle/>
          <a:p>
            <a:r>
              <a:rPr lang="en-US" sz="2400" b="1" dirty="0"/>
              <a:t>How can we classify any data?</a:t>
            </a:r>
          </a:p>
        </p:txBody>
      </p:sp>
      <p:pic>
        <p:nvPicPr>
          <p:cNvPr id="2" name="Picture 1"/>
          <p:cNvPicPr>
            <a:picLocks noChangeAspect="1"/>
          </p:cNvPicPr>
          <p:nvPr/>
        </p:nvPicPr>
        <p:blipFill>
          <a:blip r:embed="rId3"/>
          <a:stretch>
            <a:fillRect/>
          </a:stretch>
        </p:blipFill>
        <p:spPr>
          <a:xfrm>
            <a:off x="2144437" y="2102445"/>
            <a:ext cx="4931325" cy="4527945"/>
          </a:xfrm>
          <a:prstGeom prst="rect">
            <a:avLst/>
          </a:prstGeom>
        </p:spPr>
      </p:pic>
      <p:grpSp>
        <p:nvGrpSpPr>
          <p:cNvPr id="4" name="Group 3"/>
          <p:cNvGrpSpPr/>
          <p:nvPr/>
        </p:nvGrpSpPr>
        <p:grpSpPr>
          <a:xfrm>
            <a:off x="3061116" y="2514600"/>
            <a:ext cx="1343921" cy="1295400"/>
            <a:chOff x="3061116" y="2514600"/>
            <a:chExt cx="1343921" cy="1295400"/>
          </a:xfrm>
        </p:grpSpPr>
        <p:sp>
          <p:nvSpPr>
            <p:cNvPr id="3" name="Oval 2"/>
            <p:cNvSpPr/>
            <p:nvPr/>
          </p:nvSpPr>
          <p:spPr>
            <a:xfrm>
              <a:off x="3061116" y="2514600"/>
              <a:ext cx="215483" cy="215483"/>
            </a:xfrm>
            <a:prstGeom prst="ellipse">
              <a:avLst/>
            </a:prstGeom>
            <a:solidFill>
              <a:srgbClr val="4FFA1A"/>
            </a:solidFill>
            <a:ln>
              <a:solidFill>
                <a:srgbClr val="4FF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Oval 9"/>
            <p:cNvSpPr/>
            <p:nvPr/>
          </p:nvSpPr>
          <p:spPr>
            <a:xfrm>
              <a:off x="3175416" y="3594517"/>
              <a:ext cx="215483" cy="215483"/>
            </a:xfrm>
            <a:prstGeom prst="ellipse">
              <a:avLst/>
            </a:prstGeom>
            <a:solidFill>
              <a:srgbClr val="4FFA1A"/>
            </a:solidFill>
            <a:ln>
              <a:solidFill>
                <a:srgbClr val="4FF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Oval 10"/>
            <p:cNvSpPr/>
            <p:nvPr/>
          </p:nvSpPr>
          <p:spPr>
            <a:xfrm>
              <a:off x="3708816" y="2514600"/>
              <a:ext cx="215483" cy="215483"/>
            </a:xfrm>
            <a:prstGeom prst="ellipse">
              <a:avLst/>
            </a:prstGeom>
            <a:solidFill>
              <a:srgbClr val="4FFA1A"/>
            </a:solidFill>
            <a:ln>
              <a:solidFill>
                <a:srgbClr val="4FF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Oval 11"/>
            <p:cNvSpPr/>
            <p:nvPr/>
          </p:nvSpPr>
          <p:spPr>
            <a:xfrm>
              <a:off x="3442116" y="2971800"/>
              <a:ext cx="215483" cy="215483"/>
            </a:xfrm>
            <a:prstGeom prst="ellipse">
              <a:avLst/>
            </a:prstGeom>
            <a:solidFill>
              <a:srgbClr val="4FFA1A"/>
            </a:solidFill>
            <a:ln>
              <a:solidFill>
                <a:srgbClr val="4FF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Oval 12"/>
            <p:cNvSpPr/>
            <p:nvPr/>
          </p:nvSpPr>
          <p:spPr>
            <a:xfrm>
              <a:off x="4189554" y="2819400"/>
              <a:ext cx="215483" cy="215483"/>
            </a:xfrm>
            <a:prstGeom prst="ellipse">
              <a:avLst/>
            </a:prstGeom>
            <a:solidFill>
              <a:srgbClr val="4FFA1A"/>
            </a:solidFill>
            <a:ln>
              <a:solidFill>
                <a:srgbClr val="4FF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Oval 13"/>
            <p:cNvSpPr/>
            <p:nvPr/>
          </p:nvSpPr>
          <p:spPr>
            <a:xfrm>
              <a:off x="3937416" y="3401943"/>
              <a:ext cx="215483" cy="215483"/>
            </a:xfrm>
            <a:prstGeom prst="ellipse">
              <a:avLst/>
            </a:prstGeom>
            <a:solidFill>
              <a:srgbClr val="4FFA1A"/>
            </a:solidFill>
            <a:ln>
              <a:solidFill>
                <a:srgbClr val="4FF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7" name="Group 6"/>
          <p:cNvGrpSpPr/>
          <p:nvPr/>
        </p:nvGrpSpPr>
        <p:grpSpPr>
          <a:xfrm>
            <a:off x="4794666" y="3822861"/>
            <a:ext cx="1466433" cy="1911154"/>
            <a:chOff x="4794666" y="3822861"/>
            <a:chExt cx="1466433" cy="1911154"/>
          </a:xfrm>
        </p:grpSpPr>
        <p:sp>
          <p:nvSpPr>
            <p:cNvPr id="16" name="Oval 15"/>
            <p:cNvSpPr/>
            <p:nvPr/>
          </p:nvSpPr>
          <p:spPr>
            <a:xfrm>
              <a:off x="5495791" y="4076027"/>
              <a:ext cx="215483" cy="215483"/>
            </a:xfrm>
            <a:prstGeom prst="ellipse">
              <a:avLst/>
            </a:prstGeom>
            <a:solidFill>
              <a:srgbClr val="FF0101"/>
            </a:solidFill>
            <a:ln>
              <a:solidFill>
                <a:srgbClr val="FF01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 name="Oval 16"/>
            <p:cNvSpPr/>
            <p:nvPr/>
          </p:nvSpPr>
          <p:spPr>
            <a:xfrm>
              <a:off x="6045616" y="3822861"/>
              <a:ext cx="215483" cy="215483"/>
            </a:xfrm>
            <a:prstGeom prst="ellipse">
              <a:avLst/>
            </a:prstGeom>
            <a:solidFill>
              <a:srgbClr val="FF0101"/>
            </a:solidFill>
            <a:ln>
              <a:solidFill>
                <a:srgbClr val="FF01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 name="Oval 17"/>
            <p:cNvSpPr/>
            <p:nvPr/>
          </p:nvSpPr>
          <p:spPr>
            <a:xfrm>
              <a:off x="6032916" y="4460202"/>
              <a:ext cx="215483" cy="215483"/>
            </a:xfrm>
            <a:prstGeom prst="ellipse">
              <a:avLst/>
            </a:prstGeom>
            <a:solidFill>
              <a:srgbClr val="FF0101"/>
            </a:solidFill>
            <a:ln>
              <a:solidFill>
                <a:srgbClr val="FF01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0" name="Oval 19"/>
            <p:cNvSpPr/>
            <p:nvPr/>
          </p:nvSpPr>
          <p:spPr>
            <a:xfrm>
              <a:off x="4966116" y="4345902"/>
              <a:ext cx="215483" cy="215483"/>
            </a:xfrm>
            <a:prstGeom prst="ellipse">
              <a:avLst/>
            </a:prstGeom>
            <a:solidFill>
              <a:srgbClr val="FF0101"/>
            </a:solidFill>
            <a:ln>
              <a:solidFill>
                <a:srgbClr val="FF01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1" name="Oval 20"/>
            <p:cNvSpPr/>
            <p:nvPr/>
          </p:nvSpPr>
          <p:spPr>
            <a:xfrm>
              <a:off x="4794666" y="5197436"/>
              <a:ext cx="215483" cy="215483"/>
            </a:xfrm>
            <a:prstGeom prst="ellipse">
              <a:avLst/>
            </a:prstGeom>
            <a:solidFill>
              <a:srgbClr val="FF0101"/>
            </a:solidFill>
            <a:ln>
              <a:solidFill>
                <a:srgbClr val="FF01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2" name="Oval 21"/>
            <p:cNvSpPr/>
            <p:nvPr/>
          </p:nvSpPr>
          <p:spPr>
            <a:xfrm>
              <a:off x="5381491" y="5238672"/>
              <a:ext cx="215483" cy="215483"/>
            </a:xfrm>
            <a:prstGeom prst="ellipse">
              <a:avLst/>
            </a:prstGeom>
            <a:solidFill>
              <a:srgbClr val="FF0101"/>
            </a:solidFill>
            <a:ln>
              <a:solidFill>
                <a:srgbClr val="FF01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3" name="Oval 22"/>
            <p:cNvSpPr/>
            <p:nvPr/>
          </p:nvSpPr>
          <p:spPr>
            <a:xfrm>
              <a:off x="5080416" y="4872960"/>
              <a:ext cx="215483" cy="215483"/>
            </a:xfrm>
            <a:prstGeom prst="ellipse">
              <a:avLst/>
            </a:prstGeom>
            <a:solidFill>
              <a:srgbClr val="FF0101"/>
            </a:solidFill>
            <a:ln>
              <a:solidFill>
                <a:srgbClr val="FF01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4" name="Oval 23"/>
            <p:cNvSpPr/>
            <p:nvPr/>
          </p:nvSpPr>
          <p:spPr>
            <a:xfrm>
              <a:off x="5080416" y="5518532"/>
              <a:ext cx="215483" cy="215483"/>
            </a:xfrm>
            <a:prstGeom prst="ellipse">
              <a:avLst/>
            </a:prstGeom>
            <a:solidFill>
              <a:srgbClr val="FF0101"/>
            </a:solidFill>
            <a:ln>
              <a:solidFill>
                <a:srgbClr val="FF01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27" name="Oval 26"/>
          <p:cNvSpPr/>
          <p:nvPr/>
        </p:nvSpPr>
        <p:spPr>
          <a:xfrm>
            <a:off x="3573597" y="3507569"/>
            <a:ext cx="215483" cy="215483"/>
          </a:xfrm>
          <a:prstGeom prst="ellipse">
            <a:avLst/>
          </a:prstGeom>
          <a:solidFill>
            <a:srgbClr val="4FFA1A">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8" name="Oval 27"/>
          <p:cNvSpPr/>
          <p:nvPr/>
        </p:nvSpPr>
        <p:spPr>
          <a:xfrm>
            <a:off x="3138825" y="2910744"/>
            <a:ext cx="215483" cy="215483"/>
          </a:xfrm>
          <a:prstGeom prst="ellipse">
            <a:avLst/>
          </a:prstGeom>
          <a:solidFill>
            <a:srgbClr val="4FFA1A">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9" name="Oval 28"/>
          <p:cNvSpPr/>
          <p:nvPr/>
        </p:nvSpPr>
        <p:spPr>
          <a:xfrm>
            <a:off x="3261300" y="3129923"/>
            <a:ext cx="215483" cy="215483"/>
          </a:xfrm>
          <a:prstGeom prst="ellipse">
            <a:avLst/>
          </a:prstGeom>
          <a:solidFill>
            <a:srgbClr val="4FFA1A">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0" name="Oval 29"/>
          <p:cNvSpPr/>
          <p:nvPr/>
        </p:nvSpPr>
        <p:spPr>
          <a:xfrm>
            <a:off x="3517495" y="3200399"/>
            <a:ext cx="215483" cy="215483"/>
          </a:xfrm>
          <a:prstGeom prst="ellipse">
            <a:avLst/>
          </a:prstGeom>
          <a:solidFill>
            <a:srgbClr val="4FFA1A">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1" name="Oval 30"/>
          <p:cNvSpPr/>
          <p:nvPr/>
        </p:nvSpPr>
        <p:spPr>
          <a:xfrm>
            <a:off x="3483342" y="2805023"/>
            <a:ext cx="215483" cy="215483"/>
          </a:xfrm>
          <a:prstGeom prst="ellipse">
            <a:avLst/>
          </a:prstGeom>
          <a:solidFill>
            <a:srgbClr val="4FFA1A">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2" name="Oval 31"/>
          <p:cNvSpPr/>
          <p:nvPr/>
        </p:nvSpPr>
        <p:spPr>
          <a:xfrm>
            <a:off x="3740051" y="3034883"/>
            <a:ext cx="215483" cy="215483"/>
          </a:xfrm>
          <a:prstGeom prst="ellipse">
            <a:avLst/>
          </a:prstGeom>
          <a:solidFill>
            <a:srgbClr val="4FFA1A">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3" name="Oval 32"/>
          <p:cNvSpPr/>
          <p:nvPr/>
        </p:nvSpPr>
        <p:spPr>
          <a:xfrm>
            <a:off x="3783876" y="2793166"/>
            <a:ext cx="215483" cy="215483"/>
          </a:xfrm>
          <a:prstGeom prst="ellipse">
            <a:avLst/>
          </a:prstGeom>
          <a:solidFill>
            <a:srgbClr val="4FFA1A">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4" name="Oval 33"/>
          <p:cNvSpPr/>
          <p:nvPr/>
        </p:nvSpPr>
        <p:spPr>
          <a:xfrm>
            <a:off x="3957605" y="3308141"/>
            <a:ext cx="215483" cy="215483"/>
          </a:xfrm>
          <a:prstGeom prst="ellipse">
            <a:avLst/>
          </a:prstGeom>
          <a:solidFill>
            <a:srgbClr val="4FFA1A">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5" name="Oval 34"/>
          <p:cNvSpPr/>
          <p:nvPr/>
        </p:nvSpPr>
        <p:spPr>
          <a:xfrm>
            <a:off x="3593683" y="2882483"/>
            <a:ext cx="215483" cy="215483"/>
          </a:xfrm>
          <a:prstGeom prst="ellipse">
            <a:avLst/>
          </a:prstGeom>
          <a:solidFill>
            <a:srgbClr val="4FFA1A">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6" name="Oval 35"/>
          <p:cNvSpPr/>
          <p:nvPr/>
        </p:nvSpPr>
        <p:spPr>
          <a:xfrm>
            <a:off x="4750639" y="2412164"/>
            <a:ext cx="215483" cy="215483"/>
          </a:xfrm>
          <a:prstGeom prst="ellipse">
            <a:avLst/>
          </a:prstGeom>
          <a:solidFill>
            <a:srgbClr val="4FFA1A">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7" name="Oval 36"/>
          <p:cNvSpPr/>
          <p:nvPr/>
        </p:nvSpPr>
        <p:spPr>
          <a:xfrm>
            <a:off x="3783876" y="3683448"/>
            <a:ext cx="215483" cy="215483"/>
          </a:xfrm>
          <a:prstGeom prst="ellipse">
            <a:avLst/>
          </a:prstGeom>
          <a:solidFill>
            <a:srgbClr val="4FFA1A">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8" name="Oval 37"/>
          <p:cNvSpPr/>
          <p:nvPr/>
        </p:nvSpPr>
        <p:spPr>
          <a:xfrm>
            <a:off x="4243218" y="3723052"/>
            <a:ext cx="215483" cy="215483"/>
          </a:xfrm>
          <a:prstGeom prst="ellipse">
            <a:avLst/>
          </a:prstGeom>
          <a:solidFill>
            <a:srgbClr val="4FFA1A">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9" name="Oval 38"/>
          <p:cNvSpPr/>
          <p:nvPr/>
        </p:nvSpPr>
        <p:spPr>
          <a:xfrm>
            <a:off x="2514600" y="3263483"/>
            <a:ext cx="215483" cy="215483"/>
          </a:xfrm>
          <a:prstGeom prst="ellipse">
            <a:avLst/>
          </a:prstGeom>
          <a:solidFill>
            <a:srgbClr val="4FFA1A">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0" name="Oval 39"/>
          <p:cNvSpPr/>
          <p:nvPr/>
        </p:nvSpPr>
        <p:spPr>
          <a:xfrm>
            <a:off x="3573596" y="3793559"/>
            <a:ext cx="215483" cy="215483"/>
          </a:xfrm>
          <a:prstGeom prst="ellipse">
            <a:avLst/>
          </a:prstGeom>
          <a:solidFill>
            <a:srgbClr val="4FFA1A">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1" name="Oval 40"/>
          <p:cNvSpPr/>
          <p:nvPr/>
        </p:nvSpPr>
        <p:spPr>
          <a:xfrm>
            <a:off x="3331356" y="3911821"/>
            <a:ext cx="215483" cy="215483"/>
          </a:xfrm>
          <a:prstGeom prst="ellipse">
            <a:avLst/>
          </a:prstGeom>
          <a:solidFill>
            <a:srgbClr val="4FFA1A">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2" name="Oval 41"/>
          <p:cNvSpPr/>
          <p:nvPr/>
        </p:nvSpPr>
        <p:spPr>
          <a:xfrm>
            <a:off x="1879707" y="4056351"/>
            <a:ext cx="215483" cy="215483"/>
          </a:xfrm>
          <a:prstGeom prst="ellipse">
            <a:avLst/>
          </a:prstGeom>
          <a:solidFill>
            <a:srgbClr val="4FFA1A">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3" name="Oval 42"/>
          <p:cNvSpPr/>
          <p:nvPr/>
        </p:nvSpPr>
        <p:spPr>
          <a:xfrm>
            <a:off x="2971800" y="3252630"/>
            <a:ext cx="215483" cy="215483"/>
          </a:xfrm>
          <a:prstGeom prst="ellipse">
            <a:avLst/>
          </a:prstGeom>
          <a:solidFill>
            <a:srgbClr val="4FFA1A">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4" name="Oval 43"/>
          <p:cNvSpPr/>
          <p:nvPr/>
        </p:nvSpPr>
        <p:spPr>
          <a:xfrm>
            <a:off x="2806332" y="2882483"/>
            <a:ext cx="215483" cy="215483"/>
          </a:xfrm>
          <a:prstGeom prst="ellipse">
            <a:avLst/>
          </a:prstGeom>
          <a:solidFill>
            <a:srgbClr val="4FFA1A">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5" name="Oval 44"/>
          <p:cNvSpPr/>
          <p:nvPr/>
        </p:nvSpPr>
        <p:spPr>
          <a:xfrm>
            <a:off x="3974070" y="3024418"/>
            <a:ext cx="215483" cy="215483"/>
          </a:xfrm>
          <a:prstGeom prst="ellipse">
            <a:avLst/>
          </a:prstGeom>
          <a:solidFill>
            <a:srgbClr val="4FFA1A">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6" name="Oval 45"/>
          <p:cNvSpPr/>
          <p:nvPr/>
        </p:nvSpPr>
        <p:spPr>
          <a:xfrm>
            <a:off x="3255895" y="3402348"/>
            <a:ext cx="215483" cy="215483"/>
          </a:xfrm>
          <a:prstGeom prst="ellipse">
            <a:avLst/>
          </a:prstGeom>
          <a:solidFill>
            <a:srgbClr val="4FFA1A">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7" name="Oval 46"/>
          <p:cNvSpPr/>
          <p:nvPr/>
        </p:nvSpPr>
        <p:spPr>
          <a:xfrm>
            <a:off x="3409753" y="2526659"/>
            <a:ext cx="215483" cy="215483"/>
          </a:xfrm>
          <a:prstGeom prst="ellipse">
            <a:avLst/>
          </a:prstGeom>
          <a:solidFill>
            <a:srgbClr val="4FFA1A">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8" name="Oval 47"/>
          <p:cNvSpPr/>
          <p:nvPr/>
        </p:nvSpPr>
        <p:spPr>
          <a:xfrm>
            <a:off x="3644483" y="3327624"/>
            <a:ext cx="215483" cy="215483"/>
          </a:xfrm>
          <a:prstGeom prst="ellipse">
            <a:avLst/>
          </a:prstGeom>
          <a:solidFill>
            <a:srgbClr val="4FFA1A">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9" name="Oval 48"/>
          <p:cNvSpPr/>
          <p:nvPr/>
        </p:nvSpPr>
        <p:spPr>
          <a:xfrm>
            <a:off x="4280108" y="3302178"/>
            <a:ext cx="215483" cy="215483"/>
          </a:xfrm>
          <a:prstGeom prst="ellipse">
            <a:avLst/>
          </a:prstGeom>
          <a:solidFill>
            <a:srgbClr val="4FFA1A">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0" name="Oval 49"/>
          <p:cNvSpPr/>
          <p:nvPr/>
        </p:nvSpPr>
        <p:spPr>
          <a:xfrm>
            <a:off x="3892451" y="3187283"/>
            <a:ext cx="215483" cy="215483"/>
          </a:xfrm>
          <a:prstGeom prst="ellipse">
            <a:avLst/>
          </a:prstGeom>
          <a:solidFill>
            <a:srgbClr val="4FFA1A">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1" name="Oval 50"/>
          <p:cNvSpPr/>
          <p:nvPr/>
        </p:nvSpPr>
        <p:spPr>
          <a:xfrm>
            <a:off x="4044851" y="3339683"/>
            <a:ext cx="215483" cy="215483"/>
          </a:xfrm>
          <a:prstGeom prst="ellipse">
            <a:avLst/>
          </a:prstGeom>
          <a:solidFill>
            <a:srgbClr val="4FFA1A">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2" name="Oval 51"/>
          <p:cNvSpPr/>
          <p:nvPr/>
        </p:nvSpPr>
        <p:spPr>
          <a:xfrm>
            <a:off x="4197251" y="3492083"/>
            <a:ext cx="215483" cy="215483"/>
          </a:xfrm>
          <a:prstGeom prst="ellipse">
            <a:avLst/>
          </a:prstGeom>
          <a:solidFill>
            <a:srgbClr val="4FFA1A">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3" name="Oval 52"/>
          <p:cNvSpPr/>
          <p:nvPr/>
        </p:nvSpPr>
        <p:spPr>
          <a:xfrm>
            <a:off x="4349651" y="3644483"/>
            <a:ext cx="215483" cy="215483"/>
          </a:xfrm>
          <a:prstGeom prst="ellipse">
            <a:avLst/>
          </a:prstGeom>
          <a:solidFill>
            <a:srgbClr val="4FFA1A">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4" name="Oval 53"/>
          <p:cNvSpPr/>
          <p:nvPr/>
        </p:nvSpPr>
        <p:spPr>
          <a:xfrm>
            <a:off x="3131535" y="2780193"/>
            <a:ext cx="215483" cy="215483"/>
          </a:xfrm>
          <a:prstGeom prst="ellipse">
            <a:avLst/>
          </a:prstGeom>
          <a:solidFill>
            <a:srgbClr val="4FFA1A">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5" name="Oval 54"/>
          <p:cNvSpPr/>
          <p:nvPr/>
        </p:nvSpPr>
        <p:spPr>
          <a:xfrm>
            <a:off x="3283935" y="2932593"/>
            <a:ext cx="215483" cy="215483"/>
          </a:xfrm>
          <a:prstGeom prst="ellipse">
            <a:avLst/>
          </a:prstGeom>
          <a:solidFill>
            <a:srgbClr val="4FFA1A">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6" name="Oval 55"/>
          <p:cNvSpPr/>
          <p:nvPr/>
        </p:nvSpPr>
        <p:spPr>
          <a:xfrm>
            <a:off x="3436335" y="3084993"/>
            <a:ext cx="215483" cy="215483"/>
          </a:xfrm>
          <a:prstGeom prst="ellipse">
            <a:avLst/>
          </a:prstGeom>
          <a:solidFill>
            <a:srgbClr val="4FFA1A">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7" name="Oval 56"/>
          <p:cNvSpPr/>
          <p:nvPr/>
        </p:nvSpPr>
        <p:spPr>
          <a:xfrm>
            <a:off x="3588735" y="3237393"/>
            <a:ext cx="215483" cy="215483"/>
          </a:xfrm>
          <a:prstGeom prst="ellipse">
            <a:avLst/>
          </a:prstGeom>
          <a:solidFill>
            <a:srgbClr val="4FFA1A">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8" name="Oval 57"/>
          <p:cNvSpPr/>
          <p:nvPr/>
        </p:nvSpPr>
        <p:spPr>
          <a:xfrm>
            <a:off x="3741135" y="3389793"/>
            <a:ext cx="215483" cy="215483"/>
          </a:xfrm>
          <a:prstGeom prst="ellipse">
            <a:avLst/>
          </a:prstGeom>
          <a:solidFill>
            <a:srgbClr val="4FFA1A">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9" name="Oval 58"/>
          <p:cNvSpPr/>
          <p:nvPr/>
        </p:nvSpPr>
        <p:spPr>
          <a:xfrm>
            <a:off x="3893535" y="3542193"/>
            <a:ext cx="215483" cy="215483"/>
          </a:xfrm>
          <a:prstGeom prst="ellipse">
            <a:avLst/>
          </a:prstGeom>
          <a:solidFill>
            <a:srgbClr val="4FFA1A">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5" name="Oval 64"/>
          <p:cNvSpPr/>
          <p:nvPr/>
        </p:nvSpPr>
        <p:spPr>
          <a:xfrm>
            <a:off x="3760974" y="4038344"/>
            <a:ext cx="215483" cy="215483"/>
          </a:xfrm>
          <a:prstGeom prst="ellipse">
            <a:avLst/>
          </a:prstGeom>
          <a:solidFill>
            <a:srgbClr val="4FFA1A">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6" name="Oval 65"/>
          <p:cNvSpPr/>
          <p:nvPr/>
        </p:nvSpPr>
        <p:spPr>
          <a:xfrm>
            <a:off x="3276599" y="4469176"/>
            <a:ext cx="215483" cy="215483"/>
          </a:xfrm>
          <a:prstGeom prst="ellipse">
            <a:avLst/>
          </a:prstGeom>
          <a:solidFill>
            <a:srgbClr val="4FFA1A">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7" name="Oval 66"/>
          <p:cNvSpPr/>
          <p:nvPr/>
        </p:nvSpPr>
        <p:spPr>
          <a:xfrm>
            <a:off x="3290075" y="3706108"/>
            <a:ext cx="215483" cy="215483"/>
          </a:xfrm>
          <a:prstGeom prst="ellipse">
            <a:avLst/>
          </a:prstGeom>
          <a:solidFill>
            <a:srgbClr val="4FFA1A">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8" name="Oval 67"/>
          <p:cNvSpPr/>
          <p:nvPr/>
        </p:nvSpPr>
        <p:spPr>
          <a:xfrm>
            <a:off x="3453884" y="3312031"/>
            <a:ext cx="215483" cy="215483"/>
          </a:xfrm>
          <a:prstGeom prst="ellipse">
            <a:avLst/>
          </a:prstGeom>
          <a:solidFill>
            <a:srgbClr val="4FFA1A">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9" name="Oval 68"/>
          <p:cNvSpPr/>
          <p:nvPr/>
        </p:nvSpPr>
        <p:spPr>
          <a:xfrm>
            <a:off x="3149591" y="3247921"/>
            <a:ext cx="215483" cy="215483"/>
          </a:xfrm>
          <a:prstGeom prst="ellipse">
            <a:avLst/>
          </a:prstGeom>
          <a:solidFill>
            <a:srgbClr val="4FFA1A">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0" name="Oval 69"/>
          <p:cNvSpPr/>
          <p:nvPr/>
        </p:nvSpPr>
        <p:spPr>
          <a:xfrm>
            <a:off x="3276598" y="2829773"/>
            <a:ext cx="215483" cy="215483"/>
          </a:xfrm>
          <a:prstGeom prst="ellipse">
            <a:avLst/>
          </a:prstGeom>
          <a:solidFill>
            <a:srgbClr val="4FFA1A">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1" name="Oval 70"/>
          <p:cNvSpPr/>
          <p:nvPr/>
        </p:nvSpPr>
        <p:spPr>
          <a:xfrm>
            <a:off x="2781708" y="3429000"/>
            <a:ext cx="215483" cy="215483"/>
          </a:xfrm>
          <a:prstGeom prst="ellipse">
            <a:avLst/>
          </a:prstGeom>
          <a:solidFill>
            <a:srgbClr val="4FFA1A">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2" name="Oval 71"/>
          <p:cNvSpPr/>
          <p:nvPr/>
        </p:nvSpPr>
        <p:spPr>
          <a:xfrm>
            <a:off x="2870820" y="3729721"/>
            <a:ext cx="215483" cy="215483"/>
          </a:xfrm>
          <a:prstGeom prst="ellipse">
            <a:avLst/>
          </a:prstGeom>
          <a:solidFill>
            <a:srgbClr val="4FFA1A">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3" name="Oval 72"/>
          <p:cNvSpPr/>
          <p:nvPr/>
        </p:nvSpPr>
        <p:spPr>
          <a:xfrm>
            <a:off x="6185316" y="4612602"/>
            <a:ext cx="215483" cy="215483"/>
          </a:xfrm>
          <a:prstGeom prst="ellipse">
            <a:avLst/>
          </a:prstGeom>
          <a:solidFill>
            <a:srgbClr val="FF0101">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4" name="Oval 73"/>
          <p:cNvSpPr/>
          <p:nvPr/>
        </p:nvSpPr>
        <p:spPr>
          <a:xfrm>
            <a:off x="5625794" y="4513087"/>
            <a:ext cx="215483" cy="215483"/>
          </a:xfrm>
          <a:prstGeom prst="ellipse">
            <a:avLst/>
          </a:prstGeom>
          <a:solidFill>
            <a:srgbClr val="FF0101">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5" name="Oval 74"/>
          <p:cNvSpPr/>
          <p:nvPr/>
        </p:nvSpPr>
        <p:spPr>
          <a:xfrm>
            <a:off x="5487539" y="4437809"/>
            <a:ext cx="215483" cy="215483"/>
          </a:xfrm>
          <a:prstGeom prst="ellipse">
            <a:avLst/>
          </a:prstGeom>
          <a:solidFill>
            <a:srgbClr val="FF0101">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6" name="Oval 75"/>
          <p:cNvSpPr/>
          <p:nvPr/>
        </p:nvSpPr>
        <p:spPr>
          <a:xfrm>
            <a:off x="5817433" y="4256963"/>
            <a:ext cx="215483" cy="215483"/>
          </a:xfrm>
          <a:prstGeom prst="ellipse">
            <a:avLst/>
          </a:prstGeom>
          <a:solidFill>
            <a:srgbClr val="FF0101">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7" name="Oval 76"/>
          <p:cNvSpPr/>
          <p:nvPr/>
        </p:nvSpPr>
        <p:spPr>
          <a:xfrm>
            <a:off x="5478811" y="4728570"/>
            <a:ext cx="215483" cy="215483"/>
          </a:xfrm>
          <a:prstGeom prst="ellipse">
            <a:avLst/>
          </a:prstGeom>
          <a:solidFill>
            <a:srgbClr val="FF0101">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8" name="Oval 77"/>
          <p:cNvSpPr/>
          <p:nvPr/>
        </p:nvSpPr>
        <p:spPr>
          <a:xfrm>
            <a:off x="5711274" y="3983070"/>
            <a:ext cx="215483" cy="215483"/>
          </a:xfrm>
          <a:prstGeom prst="ellipse">
            <a:avLst/>
          </a:prstGeom>
          <a:solidFill>
            <a:srgbClr val="FF0101">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9" name="Oval 78"/>
          <p:cNvSpPr/>
          <p:nvPr/>
        </p:nvSpPr>
        <p:spPr>
          <a:xfrm>
            <a:off x="5797813" y="4702883"/>
            <a:ext cx="215483" cy="215483"/>
          </a:xfrm>
          <a:prstGeom prst="ellipse">
            <a:avLst/>
          </a:prstGeom>
          <a:solidFill>
            <a:srgbClr val="FF0101">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0" name="Oval 79"/>
          <p:cNvSpPr/>
          <p:nvPr/>
        </p:nvSpPr>
        <p:spPr>
          <a:xfrm>
            <a:off x="5978864" y="4819267"/>
            <a:ext cx="215483" cy="215483"/>
          </a:xfrm>
          <a:prstGeom prst="ellipse">
            <a:avLst/>
          </a:prstGeom>
          <a:solidFill>
            <a:srgbClr val="FF0101">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1" name="Oval 80"/>
          <p:cNvSpPr/>
          <p:nvPr/>
        </p:nvSpPr>
        <p:spPr>
          <a:xfrm>
            <a:off x="5740094" y="4892679"/>
            <a:ext cx="215483" cy="215483"/>
          </a:xfrm>
          <a:prstGeom prst="ellipse">
            <a:avLst/>
          </a:prstGeom>
          <a:solidFill>
            <a:srgbClr val="FF0101">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2" name="Oval 81"/>
          <p:cNvSpPr/>
          <p:nvPr/>
        </p:nvSpPr>
        <p:spPr>
          <a:xfrm>
            <a:off x="5841279" y="4472642"/>
            <a:ext cx="215483" cy="215483"/>
          </a:xfrm>
          <a:prstGeom prst="ellipse">
            <a:avLst/>
          </a:prstGeom>
          <a:solidFill>
            <a:srgbClr val="FF0101">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3" name="Oval 82"/>
          <p:cNvSpPr/>
          <p:nvPr/>
        </p:nvSpPr>
        <p:spPr>
          <a:xfrm>
            <a:off x="5454496" y="4967826"/>
            <a:ext cx="215483" cy="215483"/>
          </a:xfrm>
          <a:prstGeom prst="ellipse">
            <a:avLst/>
          </a:prstGeom>
          <a:solidFill>
            <a:srgbClr val="FF0101">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4" name="Oval 83"/>
          <p:cNvSpPr/>
          <p:nvPr/>
        </p:nvSpPr>
        <p:spPr>
          <a:xfrm>
            <a:off x="4205255" y="5453563"/>
            <a:ext cx="215483" cy="215483"/>
          </a:xfrm>
          <a:prstGeom prst="ellipse">
            <a:avLst/>
          </a:prstGeom>
          <a:solidFill>
            <a:srgbClr val="FF0101">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5" name="Oval 84"/>
          <p:cNvSpPr/>
          <p:nvPr/>
        </p:nvSpPr>
        <p:spPr>
          <a:xfrm>
            <a:off x="5293788" y="4535590"/>
            <a:ext cx="215483" cy="215483"/>
          </a:xfrm>
          <a:prstGeom prst="ellipse">
            <a:avLst/>
          </a:prstGeom>
          <a:solidFill>
            <a:srgbClr val="FF0101">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6" name="Oval 85"/>
          <p:cNvSpPr/>
          <p:nvPr/>
        </p:nvSpPr>
        <p:spPr>
          <a:xfrm>
            <a:off x="4817594" y="4612602"/>
            <a:ext cx="215483" cy="215483"/>
          </a:xfrm>
          <a:prstGeom prst="ellipse">
            <a:avLst/>
          </a:prstGeom>
          <a:solidFill>
            <a:srgbClr val="FF0101">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7" name="Oval 86"/>
          <p:cNvSpPr/>
          <p:nvPr/>
        </p:nvSpPr>
        <p:spPr>
          <a:xfrm>
            <a:off x="5223102" y="4115876"/>
            <a:ext cx="215483" cy="215483"/>
          </a:xfrm>
          <a:prstGeom prst="ellipse">
            <a:avLst/>
          </a:prstGeom>
          <a:solidFill>
            <a:srgbClr val="FF0101">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8" name="Oval 87"/>
          <p:cNvSpPr/>
          <p:nvPr/>
        </p:nvSpPr>
        <p:spPr>
          <a:xfrm>
            <a:off x="5955577" y="5238672"/>
            <a:ext cx="215483" cy="215483"/>
          </a:xfrm>
          <a:prstGeom prst="ellipse">
            <a:avLst/>
          </a:prstGeom>
          <a:solidFill>
            <a:srgbClr val="FF0101">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9" name="Oval 88"/>
          <p:cNvSpPr/>
          <p:nvPr/>
        </p:nvSpPr>
        <p:spPr>
          <a:xfrm>
            <a:off x="5068023" y="4620828"/>
            <a:ext cx="215483" cy="215483"/>
          </a:xfrm>
          <a:prstGeom prst="ellipse">
            <a:avLst/>
          </a:prstGeom>
          <a:solidFill>
            <a:srgbClr val="FF0101">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0" name="Oval 89"/>
          <p:cNvSpPr/>
          <p:nvPr/>
        </p:nvSpPr>
        <p:spPr>
          <a:xfrm>
            <a:off x="5126506" y="5210330"/>
            <a:ext cx="215483" cy="215483"/>
          </a:xfrm>
          <a:prstGeom prst="ellipse">
            <a:avLst/>
          </a:prstGeom>
          <a:solidFill>
            <a:srgbClr val="FF0101">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1" name="Oval 90"/>
          <p:cNvSpPr/>
          <p:nvPr/>
        </p:nvSpPr>
        <p:spPr>
          <a:xfrm>
            <a:off x="4546016" y="4713193"/>
            <a:ext cx="215483" cy="215483"/>
          </a:xfrm>
          <a:prstGeom prst="ellipse">
            <a:avLst/>
          </a:prstGeom>
          <a:solidFill>
            <a:srgbClr val="FF0101">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2" name="Oval 91"/>
          <p:cNvSpPr/>
          <p:nvPr/>
        </p:nvSpPr>
        <p:spPr>
          <a:xfrm>
            <a:off x="4709852" y="4944053"/>
            <a:ext cx="215483" cy="215483"/>
          </a:xfrm>
          <a:prstGeom prst="ellipse">
            <a:avLst/>
          </a:prstGeom>
          <a:solidFill>
            <a:srgbClr val="FF0101">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3" name="Oval 92"/>
          <p:cNvSpPr/>
          <p:nvPr/>
        </p:nvSpPr>
        <p:spPr>
          <a:xfrm>
            <a:off x="4431884" y="5159536"/>
            <a:ext cx="215483" cy="215483"/>
          </a:xfrm>
          <a:prstGeom prst="ellipse">
            <a:avLst/>
          </a:prstGeom>
          <a:solidFill>
            <a:srgbClr val="FF0101">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4" name="Oval 93"/>
          <p:cNvSpPr/>
          <p:nvPr/>
        </p:nvSpPr>
        <p:spPr>
          <a:xfrm>
            <a:off x="6248507" y="4149221"/>
            <a:ext cx="215483" cy="215483"/>
          </a:xfrm>
          <a:prstGeom prst="ellipse">
            <a:avLst/>
          </a:prstGeom>
          <a:solidFill>
            <a:srgbClr val="FF0101">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5" name="Oval 94"/>
          <p:cNvSpPr/>
          <p:nvPr/>
        </p:nvSpPr>
        <p:spPr>
          <a:xfrm>
            <a:off x="6699151" y="3832124"/>
            <a:ext cx="215483" cy="215483"/>
          </a:xfrm>
          <a:prstGeom prst="ellipse">
            <a:avLst/>
          </a:prstGeom>
          <a:solidFill>
            <a:srgbClr val="FF0101">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6" name="Oval 95"/>
          <p:cNvSpPr/>
          <p:nvPr/>
        </p:nvSpPr>
        <p:spPr>
          <a:xfrm>
            <a:off x="6522797" y="4595141"/>
            <a:ext cx="215483" cy="215483"/>
          </a:xfrm>
          <a:prstGeom prst="ellipse">
            <a:avLst/>
          </a:prstGeom>
          <a:solidFill>
            <a:srgbClr val="FF0101">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7" name="Oval 96"/>
          <p:cNvSpPr/>
          <p:nvPr/>
        </p:nvSpPr>
        <p:spPr>
          <a:xfrm>
            <a:off x="6930394" y="4944053"/>
            <a:ext cx="215483" cy="215483"/>
          </a:xfrm>
          <a:prstGeom prst="ellipse">
            <a:avLst/>
          </a:prstGeom>
          <a:solidFill>
            <a:srgbClr val="FF0101">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8" name="Oval 97"/>
          <p:cNvSpPr/>
          <p:nvPr/>
        </p:nvSpPr>
        <p:spPr>
          <a:xfrm>
            <a:off x="6524327" y="5250416"/>
            <a:ext cx="215483" cy="215483"/>
          </a:xfrm>
          <a:prstGeom prst="ellipse">
            <a:avLst/>
          </a:prstGeom>
          <a:solidFill>
            <a:srgbClr val="FF0101">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9" name="Oval 98"/>
          <p:cNvSpPr/>
          <p:nvPr/>
        </p:nvSpPr>
        <p:spPr>
          <a:xfrm>
            <a:off x="5561457" y="5647135"/>
            <a:ext cx="215483" cy="215483"/>
          </a:xfrm>
          <a:prstGeom prst="ellipse">
            <a:avLst/>
          </a:prstGeom>
          <a:solidFill>
            <a:srgbClr val="FF0101">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0" name="Oval 99"/>
          <p:cNvSpPr/>
          <p:nvPr/>
        </p:nvSpPr>
        <p:spPr>
          <a:xfrm>
            <a:off x="4087645" y="4311465"/>
            <a:ext cx="215483" cy="215483"/>
          </a:xfrm>
          <a:prstGeom prst="ellipse">
            <a:avLst/>
          </a:prstGeom>
          <a:solidFill>
            <a:srgbClr val="FF0101">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1" name="Oval 100"/>
          <p:cNvSpPr/>
          <p:nvPr/>
        </p:nvSpPr>
        <p:spPr>
          <a:xfrm>
            <a:off x="4509599" y="4551059"/>
            <a:ext cx="215483" cy="215483"/>
          </a:xfrm>
          <a:prstGeom prst="ellipse">
            <a:avLst/>
          </a:prstGeom>
          <a:solidFill>
            <a:srgbClr val="FF0101">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2" name="Oval 101"/>
          <p:cNvSpPr/>
          <p:nvPr/>
        </p:nvSpPr>
        <p:spPr>
          <a:xfrm>
            <a:off x="4941730" y="4095126"/>
            <a:ext cx="215483" cy="215483"/>
          </a:xfrm>
          <a:prstGeom prst="ellipse">
            <a:avLst/>
          </a:prstGeom>
          <a:solidFill>
            <a:srgbClr val="FF0101">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3" name="Oval 102"/>
          <p:cNvSpPr/>
          <p:nvPr/>
        </p:nvSpPr>
        <p:spPr>
          <a:xfrm>
            <a:off x="5424900" y="3650687"/>
            <a:ext cx="215483" cy="215483"/>
          </a:xfrm>
          <a:prstGeom prst="ellipse">
            <a:avLst/>
          </a:prstGeom>
          <a:solidFill>
            <a:srgbClr val="FF0101">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4" name="Oval 103"/>
          <p:cNvSpPr/>
          <p:nvPr/>
        </p:nvSpPr>
        <p:spPr>
          <a:xfrm>
            <a:off x="5731006" y="3637573"/>
            <a:ext cx="215483" cy="215483"/>
          </a:xfrm>
          <a:prstGeom prst="ellipse">
            <a:avLst/>
          </a:prstGeom>
          <a:solidFill>
            <a:srgbClr val="FF0101">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5" name="Rectangle 104"/>
          <p:cNvSpPr/>
          <p:nvPr/>
        </p:nvSpPr>
        <p:spPr>
          <a:xfrm>
            <a:off x="457200" y="533400"/>
            <a:ext cx="8305800" cy="707886"/>
          </a:xfrm>
          <a:prstGeom prst="rect">
            <a:avLst/>
          </a:prstGeom>
        </p:spPr>
        <p:txBody>
          <a:bodyPr wrap="square">
            <a:spAutoFit/>
          </a:bodyPr>
          <a:lstStyle/>
          <a:p>
            <a:r>
              <a:rPr lang="en-US" sz="4000" b="1" dirty="0"/>
              <a:t>What is Classifier?</a:t>
            </a:r>
            <a:endParaRPr lang="en-US" sz="2800" b="1" dirty="0"/>
          </a:p>
        </p:txBody>
      </p:sp>
    </p:spTree>
    <p:extLst>
      <p:ext uri="{BB962C8B-B14F-4D97-AF65-F5344CB8AC3E}">
        <p14:creationId xmlns:p14="http://schemas.microsoft.com/office/powerpoint/2010/main" val="3223484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8"/>
          <p:cNvSpPr>
            <a:spLocks noGrp="1"/>
          </p:cNvSpPr>
          <p:nvPr>
            <p:ph type="sldNum" sz="quarter" idx="12"/>
          </p:nvPr>
        </p:nvSpPr>
        <p:spPr>
          <a:xfrm rot="16200000">
            <a:off x="8496302" y="6362700"/>
            <a:ext cx="609599" cy="381001"/>
          </a:xfrm>
        </p:spPr>
        <p:txBody>
          <a:bodyPr/>
          <a:lstStyle/>
          <a:p>
            <a:fld id="{B6F15528-21DE-4FAA-801E-634DDDAF4B2B}" type="slidenum">
              <a:rPr lang="en-US" sz="2400" smtClean="0"/>
              <a:pPr/>
              <a:t>21</a:t>
            </a:fld>
            <a:endParaRPr lang="en-US" sz="2400" dirty="0"/>
          </a:p>
        </p:txBody>
      </p:sp>
      <p:pic>
        <p:nvPicPr>
          <p:cNvPr id="2" name="Picture 1"/>
          <p:cNvPicPr>
            <a:picLocks noChangeAspect="1"/>
          </p:cNvPicPr>
          <p:nvPr/>
        </p:nvPicPr>
        <p:blipFill>
          <a:blip r:embed="rId3"/>
          <a:stretch>
            <a:fillRect/>
          </a:stretch>
        </p:blipFill>
        <p:spPr>
          <a:xfrm>
            <a:off x="2057400" y="2027537"/>
            <a:ext cx="4931325" cy="4527945"/>
          </a:xfrm>
          <a:prstGeom prst="rect">
            <a:avLst/>
          </a:prstGeom>
        </p:spPr>
      </p:pic>
      <p:sp>
        <p:nvSpPr>
          <p:cNvPr id="3" name="Oval 2"/>
          <p:cNvSpPr/>
          <p:nvPr/>
        </p:nvSpPr>
        <p:spPr>
          <a:xfrm>
            <a:off x="3061116" y="2514600"/>
            <a:ext cx="215483" cy="215483"/>
          </a:xfrm>
          <a:prstGeom prst="ellipse">
            <a:avLst/>
          </a:prstGeom>
          <a:solidFill>
            <a:srgbClr val="4FFA1A"/>
          </a:solidFill>
          <a:ln>
            <a:solidFill>
              <a:srgbClr val="4FF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Oval 9"/>
          <p:cNvSpPr/>
          <p:nvPr/>
        </p:nvSpPr>
        <p:spPr>
          <a:xfrm>
            <a:off x="3175416" y="3594517"/>
            <a:ext cx="215483" cy="215483"/>
          </a:xfrm>
          <a:prstGeom prst="ellipse">
            <a:avLst/>
          </a:prstGeom>
          <a:solidFill>
            <a:srgbClr val="4FFA1A"/>
          </a:solidFill>
          <a:ln>
            <a:solidFill>
              <a:srgbClr val="4FF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Oval 10"/>
          <p:cNvSpPr/>
          <p:nvPr/>
        </p:nvSpPr>
        <p:spPr>
          <a:xfrm>
            <a:off x="3708816" y="2514600"/>
            <a:ext cx="215483" cy="215483"/>
          </a:xfrm>
          <a:prstGeom prst="ellipse">
            <a:avLst/>
          </a:prstGeom>
          <a:solidFill>
            <a:srgbClr val="4FFA1A"/>
          </a:solidFill>
          <a:ln>
            <a:solidFill>
              <a:srgbClr val="4FF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Oval 11"/>
          <p:cNvSpPr/>
          <p:nvPr/>
        </p:nvSpPr>
        <p:spPr>
          <a:xfrm>
            <a:off x="3442116" y="2971800"/>
            <a:ext cx="215483" cy="215483"/>
          </a:xfrm>
          <a:prstGeom prst="ellipse">
            <a:avLst/>
          </a:prstGeom>
          <a:solidFill>
            <a:srgbClr val="4FFA1A"/>
          </a:solidFill>
          <a:ln>
            <a:solidFill>
              <a:srgbClr val="4FF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Oval 12"/>
          <p:cNvSpPr/>
          <p:nvPr/>
        </p:nvSpPr>
        <p:spPr>
          <a:xfrm>
            <a:off x="4189554" y="2819400"/>
            <a:ext cx="215483" cy="215483"/>
          </a:xfrm>
          <a:prstGeom prst="ellipse">
            <a:avLst/>
          </a:prstGeom>
          <a:solidFill>
            <a:srgbClr val="4FFA1A"/>
          </a:solidFill>
          <a:ln>
            <a:solidFill>
              <a:srgbClr val="4FF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Oval 13"/>
          <p:cNvSpPr/>
          <p:nvPr/>
        </p:nvSpPr>
        <p:spPr>
          <a:xfrm>
            <a:off x="3937416" y="3401943"/>
            <a:ext cx="215483" cy="215483"/>
          </a:xfrm>
          <a:prstGeom prst="ellipse">
            <a:avLst/>
          </a:prstGeom>
          <a:solidFill>
            <a:srgbClr val="4FFA1A"/>
          </a:solidFill>
          <a:ln>
            <a:solidFill>
              <a:srgbClr val="4FF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 name="Oval 15"/>
          <p:cNvSpPr/>
          <p:nvPr/>
        </p:nvSpPr>
        <p:spPr>
          <a:xfrm>
            <a:off x="5495791" y="4076027"/>
            <a:ext cx="215483" cy="215483"/>
          </a:xfrm>
          <a:prstGeom prst="ellipse">
            <a:avLst/>
          </a:prstGeom>
          <a:solidFill>
            <a:srgbClr val="FF0101"/>
          </a:solidFill>
          <a:ln>
            <a:solidFill>
              <a:srgbClr val="FF01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 name="Oval 16"/>
          <p:cNvSpPr/>
          <p:nvPr/>
        </p:nvSpPr>
        <p:spPr>
          <a:xfrm>
            <a:off x="6045616" y="3822861"/>
            <a:ext cx="215483" cy="215483"/>
          </a:xfrm>
          <a:prstGeom prst="ellipse">
            <a:avLst/>
          </a:prstGeom>
          <a:solidFill>
            <a:srgbClr val="FF0101"/>
          </a:solidFill>
          <a:ln>
            <a:solidFill>
              <a:srgbClr val="FF01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 name="Oval 17"/>
          <p:cNvSpPr/>
          <p:nvPr/>
        </p:nvSpPr>
        <p:spPr>
          <a:xfrm>
            <a:off x="6032916" y="4460202"/>
            <a:ext cx="215483" cy="215483"/>
          </a:xfrm>
          <a:prstGeom prst="ellipse">
            <a:avLst/>
          </a:prstGeom>
          <a:solidFill>
            <a:srgbClr val="FF0101"/>
          </a:solidFill>
          <a:ln>
            <a:solidFill>
              <a:srgbClr val="FF01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0" name="Oval 19"/>
          <p:cNvSpPr/>
          <p:nvPr/>
        </p:nvSpPr>
        <p:spPr>
          <a:xfrm>
            <a:off x="4966116" y="4345902"/>
            <a:ext cx="215483" cy="215483"/>
          </a:xfrm>
          <a:prstGeom prst="ellipse">
            <a:avLst/>
          </a:prstGeom>
          <a:solidFill>
            <a:srgbClr val="FF0101"/>
          </a:solidFill>
          <a:ln>
            <a:solidFill>
              <a:srgbClr val="FF01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1" name="Oval 20"/>
          <p:cNvSpPr/>
          <p:nvPr/>
        </p:nvSpPr>
        <p:spPr>
          <a:xfrm>
            <a:off x="4794666" y="5197436"/>
            <a:ext cx="215483" cy="215483"/>
          </a:xfrm>
          <a:prstGeom prst="ellipse">
            <a:avLst/>
          </a:prstGeom>
          <a:solidFill>
            <a:srgbClr val="FF0101"/>
          </a:solidFill>
          <a:ln>
            <a:solidFill>
              <a:srgbClr val="FF01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2" name="Oval 21"/>
          <p:cNvSpPr/>
          <p:nvPr/>
        </p:nvSpPr>
        <p:spPr>
          <a:xfrm>
            <a:off x="5381491" y="5238672"/>
            <a:ext cx="215483" cy="215483"/>
          </a:xfrm>
          <a:prstGeom prst="ellipse">
            <a:avLst/>
          </a:prstGeom>
          <a:solidFill>
            <a:srgbClr val="FF0101"/>
          </a:solidFill>
          <a:ln>
            <a:solidFill>
              <a:srgbClr val="FF01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3" name="Oval 22"/>
          <p:cNvSpPr/>
          <p:nvPr/>
        </p:nvSpPr>
        <p:spPr>
          <a:xfrm>
            <a:off x="5080416" y="4872960"/>
            <a:ext cx="215483" cy="215483"/>
          </a:xfrm>
          <a:prstGeom prst="ellipse">
            <a:avLst/>
          </a:prstGeom>
          <a:solidFill>
            <a:srgbClr val="FF0101"/>
          </a:solidFill>
          <a:ln>
            <a:solidFill>
              <a:srgbClr val="FF01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4" name="Oval 23"/>
          <p:cNvSpPr/>
          <p:nvPr/>
        </p:nvSpPr>
        <p:spPr>
          <a:xfrm>
            <a:off x="5080416" y="5518532"/>
            <a:ext cx="215483" cy="215483"/>
          </a:xfrm>
          <a:prstGeom prst="ellipse">
            <a:avLst/>
          </a:prstGeom>
          <a:solidFill>
            <a:srgbClr val="FF0101"/>
          </a:solidFill>
          <a:ln>
            <a:solidFill>
              <a:srgbClr val="FF01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27" name="Straight Connector 26"/>
          <p:cNvCxnSpPr/>
          <p:nvPr/>
        </p:nvCxnSpPr>
        <p:spPr>
          <a:xfrm flipH="1">
            <a:off x="3722962" y="2622341"/>
            <a:ext cx="1600200" cy="3276600"/>
          </a:xfrm>
          <a:prstGeom prst="line">
            <a:avLst/>
          </a:prstGeom>
          <a:ln>
            <a:prstDash val="sysDash"/>
          </a:ln>
        </p:spPr>
        <p:style>
          <a:lnRef idx="2">
            <a:schemeClr val="dk1"/>
          </a:lnRef>
          <a:fillRef idx="0">
            <a:schemeClr val="dk1"/>
          </a:fillRef>
          <a:effectRef idx="1">
            <a:schemeClr val="dk1"/>
          </a:effectRef>
          <a:fontRef idx="minor">
            <a:schemeClr val="tx1"/>
          </a:fontRef>
        </p:style>
      </p:cxnSp>
      <p:sp>
        <p:nvSpPr>
          <p:cNvPr id="28" name="Rectangle 27"/>
          <p:cNvSpPr/>
          <p:nvPr/>
        </p:nvSpPr>
        <p:spPr>
          <a:xfrm>
            <a:off x="5319778" y="2387025"/>
            <a:ext cx="1683093" cy="523220"/>
          </a:xfrm>
          <a:prstGeom prst="rect">
            <a:avLst/>
          </a:prstGeom>
        </p:spPr>
        <p:txBody>
          <a:bodyPr wrap="square">
            <a:spAutoFit/>
          </a:bodyPr>
          <a:lstStyle/>
          <a:p>
            <a:pPr algn="ctr"/>
            <a:r>
              <a:rPr lang="en-US" sz="2800" dirty="0">
                <a:solidFill>
                  <a:schemeClr val="tx1">
                    <a:lumMod val="65000"/>
                    <a:lumOff val="35000"/>
                  </a:schemeClr>
                </a:solidFill>
              </a:rPr>
              <a:t>Classifier</a:t>
            </a:r>
            <a:endParaRPr lang="en-US" sz="2400" dirty="0">
              <a:solidFill>
                <a:schemeClr val="tx1">
                  <a:lumMod val="65000"/>
                  <a:lumOff val="35000"/>
                </a:schemeClr>
              </a:solidFill>
            </a:endParaRPr>
          </a:p>
        </p:txBody>
      </p:sp>
      <p:sp>
        <p:nvSpPr>
          <p:cNvPr id="25" name="Rectangle 24"/>
          <p:cNvSpPr/>
          <p:nvPr/>
        </p:nvSpPr>
        <p:spPr>
          <a:xfrm>
            <a:off x="457200" y="533400"/>
            <a:ext cx="8305800" cy="707886"/>
          </a:xfrm>
          <a:prstGeom prst="rect">
            <a:avLst/>
          </a:prstGeom>
        </p:spPr>
        <p:txBody>
          <a:bodyPr wrap="square">
            <a:spAutoFit/>
          </a:bodyPr>
          <a:lstStyle/>
          <a:p>
            <a:r>
              <a:rPr lang="en-US" sz="4000" b="1" dirty="0"/>
              <a:t>What is Classifier?</a:t>
            </a:r>
            <a:endParaRPr lang="en-US" sz="2800" b="1" dirty="0"/>
          </a:p>
        </p:txBody>
      </p:sp>
      <p:sp>
        <p:nvSpPr>
          <p:cNvPr id="26" name="Rectangle 25"/>
          <p:cNvSpPr/>
          <p:nvPr/>
        </p:nvSpPr>
        <p:spPr>
          <a:xfrm>
            <a:off x="430763" y="1447800"/>
            <a:ext cx="8305800" cy="461665"/>
          </a:xfrm>
          <a:prstGeom prst="rect">
            <a:avLst/>
          </a:prstGeom>
        </p:spPr>
        <p:txBody>
          <a:bodyPr wrap="square">
            <a:spAutoFit/>
          </a:bodyPr>
          <a:lstStyle/>
          <a:p>
            <a:r>
              <a:rPr lang="en-US" sz="2400" b="1" dirty="0"/>
              <a:t>How can we classify any data?</a:t>
            </a:r>
          </a:p>
        </p:txBody>
      </p:sp>
    </p:spTree>
    <p:extLst>
      <p:ext uri="{BB962C8B-B14F-4D97-AF65-F5344CB8AC3E}">
        <p14:creationId xmlns:p14="http://schemas.microsoft.com/office/powerpoint/2010/main" val="379882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p:cTn id="7" dur="500" fill="hold"/>
                                        <p:tgtEl>
                                          <p:spTgt spid="27"/>
                                        </p:tgtEl>
                                        <p:attrNameLst>
                                          <p:attrName>ppt_w</p:attrName>
                                        </p:attrNameLst>
                                      </p:cBhvr>
                                      <p:tavLst>
                                        <p:tav tm="0">
                                          <p:val>
                                            <p:fltVal val="0"/>
                                          </p:val>
                                        </p:tav>
                                        <p:tav tm="100000">
                                          <p:val>
                                            <p:strVal val="#ppt_w"/>
                                          </p:val>
                                        </p:tav>
                                      </p:tavLst>
                                    </p:anim>
                                    <p:anim calcmode="lin" valueType="num">
                                      <p:cBhvr>
                                        <p:cTn id="8" dur="500" fill="hold"/>
                                        <p:tgtEl>
                                          <p:spTgt spid="27"/>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53" presetClass="entr" presetSubtype="16" fill="hold" grpId="0" nodeType="clickEffect">
                                  <p:stCondLst>
                                    <p:cond delay="0"/>
                                  </p:stCondLst>
                                  <p:childTnLst>
                                    <p:set>
                                      <p:cBhvr>
                                        <p:cTn id="12" dur="1" fill="hold">
                                          <p:stCondLst>
                                            <p:cond delay="0"/>
                                          </p:stCondLst>
                                        </p:cTn>
                                        <p:tgtEl>
                                          <p:spTgt spid="28"/>
                                        </p:tgtEl>
                                        <p:attrNameLst>
                                          <p:attrName>style.visibility</p:attrName>
                                        </p:attrNameLst>
                                      </p:cBhvr>
                                      <p:to>
                                        <p:strVal val="visible"/>
                                      </p:to>
                                    </p:set>
                                    <p:anim calcmode="lin" valueType="num">
                                      <p:cBhvr>
                                        <p:cTn id="13" dur="500" fill="hold"/>
                                        <p:tgtEl>
                                          <p:spTgt spid="28"/>
                                        </p:tgtEl>
                                        <p:attrNameLst>
                                          <p:attrName>ppt_w</p:attrName>
                                        </p:attrNameLst>
                                      </p:cBhvr>
                                      <p:tavLst>
                                        <p:tav tm="0">
                                          <p:val>
                                            <p:fltVal val="0"/>
                                          </p:val>
                                        </p:tav>
                                        <p:tav tm="100000">
                                          <p:val>
                                            <p:strVal val="#ppt_w"/>
                                          </p:val>
                                        </p:tav>
                                      </p:tavLst>
                                    </p:anim>
                                    <p:anim calcmode="lin" valueType="num">
                                      <p:cBhvr>
                                        <p:cTn id="14" dur="500" fill="hold"/>
                                        <p:tgtEl>
                                          <p:spTgt spid="28"/>
                                        </p:tgtEl>
                                        <p:attrNameLst>
                                          <p:attrName>ppt_h</p:attrName>
                                        </p:attrNameLst>
                                      </p:cBhvr>
                                      <p:tavLst>
                                        <p:tav tm="0">
                                          <p:val>
                                            <p:fltVal val="0"/>
                                          </p:val>
                                        </p:tav>
                                        <p:tav tm="100000">
                                          <p:val>
                                            <p:strVal val="#ppt_h"/>
                                          </p:val>
                                        </p:tav>
                                      </p:tavLst>
                                    </p:anim>
                                    <p:animEffect transition="in" filter="fade">
                                      <p:cBhvr>
                                        <p:cTn id="15"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8"/>
          <p:cNvSpPr>
            <a:spLocks noGrp="1"/>
          </p:cNvSpPr>
          <p:nvPr>
            <p:ph type="sldNum" sz="quarter" idx="12"/>
          </p:nvPr>
        </p:nvSpPr>
        <p:spPr>
          <a:xfrm rot="16200000">
            <a:off x="8496302" y="6362700"/>
            <a:ext cx="609599" cy="381001"/>
          </a:xfrm>
        </p:spPr>
        <p:txBody>
          <a:bodyPr/>
          <a:lstStyle/>
          <a:p>
            <a:fld id="{B6F15528-21DE-4FAA-801E-634DDDAF4B2B}" type="slidenum">
              <a:rPr lang="en-US" sz="2400" smtClean="0"/>
              <a:pPr/>
              <a:t>22</a:t>
            </a:fld>
            <a:endParaRPr lang="en-US" sz="2400" dirty="0"/>
          </a:p>
        </p:txBody>
      </p:sp>
      <p:pic>
        <p:nvPicPr>
          <p:cNvPr id="2" name="Picture 1"/>
          <p:cNvPicPr>
            <a:picLocks noChangeAspect="1"/>
          </p:cNvPicPr>
          <p:nvPr/>
        </p:nvPicPr>
        <p:blipFill>
          <a:blip r:embed="rId3"/>
          <a:stretch>
            <a:fillRect/>
          </a:stretch>
        </p:blipFill>
        <p:spPr>
          <a:xfrm>
            <a:off x="2057400" y="2027537"/>
            <a:ext cx="4931325" cy="4527945"/>
          </a:xfrm>
          <a:prstGeom prst="rect">
            <a:avLst/>
          </a:prstGeom>
        </p:spPr>
      </p:pic>
      <p:sp>
        <p:nvSpPr>
          <p:cNvPr id="3" name="Oval 2"/>
          <p:cNvSpPr/>
          <p:nvPr/>
        </p:nvSpPr>
        <p:spPr>
          <a:xfrm>
            <a:off x="3061116" y="2514600"/>
            <a:ext cx="215483" cy="215483"/>
          </a:xfrm>
          <a:prstGeom prst="ellipse">
            <a:avLst/>
          </a:prstGeom>
          <a:solidFill>
            <a:srgbClr val="4FFA1A"/>
          </a:solidFill>
          <a:ln>
            <a:solidFill>
              <a:srgbClr val="4FF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Oval 9"/>
          <p:cNvSpPr/>
          <p:nvPr/>
        </p:nvSpPr>
        <p:spPr>
          <a:xfrm>
            <a:off x="3175416" y="3594517"/>
            <a:ext cx="215483" cy="215483"/>
          </a:xfrm>
          <a:prstGeom prst="ellipse">
            <a:avLst/>
          </a:prstGeom>
          <a:solidFill>
            <a:srgbClr val="4FFA1A"/>
          </a:solidFill>
          <a:ln>
            <a:solidFill>
              <a:srgbClr val="4FF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Oval 10"/>
          <p:cNvSpPr/>
          <p:nvPr/>
        </p:nvSpPr>
        <p:spPr>
          <a:xfrm>
            <a:off x="3708816" y="2514600"/>
            <a:ext cx="215483" cy="215483"/>
          </a:xfrm>
          <a:prstGeom prst="ellipse">
            <a:avLst/>
          </a:prstGeom>
          <a:solidFill>
            <a:srgbClr val="4FFA1A"/>
          </a:solidFill>
          <a:ln>
            <a:solidFill>
              <a:srgbClr val="4FF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Oval 11"/>
          <p:cNvSpPr/>
          <p:nvPr/>
        </p:nvSpPr>
        <p:spPr>
          <a:xfrm>
            <a:off x="3442116" y="2971800"/>
            <a:ext cx="215483" cy="215483"/>
          </a:xfrm>
          <a:prstGeom prst="ellipse">
            <a:avLst/>
          </a:prstGeom>
          <a:solidFill>
            <a:srgbClr val="4FFA1A"/>
          </a:solidFill>
          <a:ln>
            <a:solidFill>
              <a:srgbClr val="4FF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Oval 12"/>
          <p:cNvSpPr/>
          <p:nvPr/>
        </p:nvSpPr>
        <p:spPr>
          <a:xfrm>
            <a:off x="4189554" y="2819400"/>
            <a:ext cx="215483" cy="215483"/>
          </a:xfrm>
          <a:prstGeom prst="ellipse">
            <a:avLst/>
          </a:prstGeom>
          <a:solidFill>
            <a:srgbClr val="4FFA1A"/>
          </a:solidFill>
          <a:ln>
            <a:solidFill>
              <a:srgbClr val="4FF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Oval 13"/>
          <p:cNvSpPr/>
          <p:nvPr/>
        </p:nvSpPr>
        <p:spPr>
          <a:xfrm>
            <a:off x="3937416" y="3401943"/>
            <a:ext cx="215483" cy="215483"/>
          </a:xfrm>
          <a:prstGeom prst="ellipse">
            <a:avLst/>
          </a:prstGeom>
          <a:solidFill>
            <a:srgbClr val="4FFA1A"/>
          </a:solidFill>
          <a:ln>
            <a:solidFill>
              <a:srgbClr val="4FF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 name="Oval 15"/>
          <p:cNvSpPr/>
          <p:nvPr/>
        </p:nvSpPr>
        <p:spPr>
          <a:xfrm>
            <a:off x="5495791" y="4076027"/>
            <a:ext cx="215483" cy="215483"/>
          </a:xfrm>
          <a:prstGeom prst="ellipse">
            <a:avLst/>
          </a:prstGeom>
          <a:solidFill>
            <a:srgbClr val="FF0101"/>
          </a:solidFill>
          <a:ln>
            <a:solidFill>
              <a:srgbClr val="FF01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 name="Oval 16"/>
          <p:cNvSpPr/>
          <p:nvPr/>
        </p:nvSpPr>
        <p:spPr>
          <a:xfrm>
            <a:off x="6045616" y="3822861"/>
            <a:ext cx="215483" cy="215483"/>
          </a:xfrm>
          <a:prstGeom prst="ellipse">
            <a:avLst/>
          </a:prstGeom>
          <a:solidFill>
            <a:srgbClr val="FF0101"/>
          </a:solidFill>
          <a:ln>
            <a:solidFill>
              <a:srgbClr val="FF01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 name="Oval 17"/>
          <p:cNvSpPr/>
          <p:nvPr/>
        </p:nvSpPr>
        <p:spPr>
          <a:xfrm>
            <a:off x="6032916" y="4460202"/>
            <a:ext cx="215483" cy="215483"/>
          </a:xfrm>
          <a:prstGeom prst="ellipse">
            <a:avLst/>
          </a:prstGeom>
          <a:solidFill>
            <a:srgbClr val="FF0101"/>
          </a:solidFill>
          <a:ln>
            <a:solidFill>
              <a:srgbClr val="FF01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0" name="Oval 19"/>
          <p:cNvSpPr/>
          <p:nvPr/>
        </p:nvSpPr>
        <p:spPr>
          <a:xfrm>
            <a:off x="4966116" y="4345902"/>
            <a:ext cx="215483" cy="215483"/>
          </a:xfrm>
          <a:prstGeom prst="ellipse">
            <a:avLst/>
          </a:prstGeom>
          <a:solidFill>
            <a:srgbClr val="FF0101"/>
          </a:solidFill>
          <a:ln>
            <a:solidFill>
              <a:srgbClr val="FF01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1" name="Oval 20"/>
          <p:cNvSpPr/>
          <p:nvPr/>
        </p:nvSpPr>
        <p:spPr>
          <a:xfrm>
            <a:off x="4794666" y="5197436"/>
            <a:ext cx="215483" cy="215483"/>
          </a:xfrm>
          <a:prstGeom prst="ellipse">
            <a:avLst/>
          </a:prstGeom>
          <a:solidFill>
            <a:srgbClr val="FF0101"/>
          </a:solidFill>
          <a:ln>
            <a:solidFill>
              <a:srgbClr val="FF01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2" name="Oval 21"/>
          <p:cNvSpPr/>
          <p:nvPr/>
        </p:nvSpPr>
        <p:spPr>
          <a:xfrm>
            <a:off x="5381491" y="5238672"/>
            <a:ext cx="215483" cy="215483"/>
          </a:xfrm>
          <a:prstGeom prst="ellipse">
            <a:avLst/>
          </a:prstGeom>
          <a:solidFill>
            <a:srgbClr val="FF0101"/>
          </a:solidFill>
          <a:ln>
            <a:solidFill>
              <a:srgbClr val="FF01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3" name="Oval 22"/>
          <p:cNvSpPr/>
          <p:nvPr/>
        </p:nvSpPr>
        <p:spPr>
          <a:xfrm>
            <a:off x="5080416" y="4872960"/>
            <a:ext cx="215483" cy="215483"/>
          </a:xfrm>
          <a:prstGeom prst="ellipse">
            <a:avLst/>
          </a:prstGeom>
          <a:solidFill>
            <a:srgbClr val="FF0101"/>
          </a:solidFill>
          <a:ln>
            <a:solidFill>
              <a:srgbClr val="FF01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4" name="Oval 23"/>
          <p:cNvSpPr/>
          <p:nvPr/>
        </p:nvSpPr>
        <p:spPr>
          <a:xfrm>
            <a:off x="5080416" y="5518532"/>
            <a:ext cx="215483" cy="215483"/>
          </a:xfrm>
          <a:prstGeom prst="ellipse">
            <a:avLst/>
          </a:prstGeom>
          <a:solidFill>
            <a:srgbClr val="FF0101"/>
          </a:solidFill>
          <a:ln>
            <a:solidFill>
              <a:srgbClr val="FF01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27" name="Straight Connector 26"/>
          <p:cNvCxnSpPr/>
          <p:nvPr/>
        </p:nvCxnSpPr>
        <p:spPr>
          <a:xfrm flipH="1">
            <a:off x="3722962" y="2622341"/>
            <a:ext cx="1600200" cy="3276600"/>
          </a:xfrm>
          <a:prstGeom prst="line">
            <a:avLst/>
          </a:prstGeom>
          <a:ln>
            <a:prstDash val="sysDash"/>
          </a:ln>
        </p:spPr>
        <p:style>
          <a:lnRef idx="2">
            <a:schemeClr val="dk1"/>
          </a:lnRef>
          <a:fillRef idx="0">
            <a:schemeClr val="dk1"/>
          </a:fillRef>
          <a:effectRef idx="1">
            <a:schemeClr val="dk1"/>
          </a:effectRef>
          <a:fontRef idx="minor">
            <a:schemeClr val="tx1"/>
          </a:fontRef>
        </p:style>
      </p:cxnSp>
      <p:sp>
        <p:nvSpPr>
          <p:cNvPr id="25" name="Rectangle 24"/>
          <p:cNvSpPr/>
          <p:nvPr/>
        </p:nvSpPr>
        <p:spPr>
          <a:xfrm>
            <a:off x="1063984" y="2096144"/>
            <a:ext cx="1114748" cy="830997"/>
          </a:xfrm>
          <a:prstGeom prst="rect">
            <a:avLst/>
          </a:prstGeom>
        </p:spPr>
        <p:txBody>
          <a:bodyPr wrap="square">
            <a:spAutoFit/>
          </a:bodyPr>
          <a:lstStyle/>
          <a:p>
            <a:r>
              <a:rPr lang="en-CA" sz="2400" dirty="0">
                <a:solidFill>
                  <a:schemeClr val="tx1">
                    <a:lumMod val="65000"/>
                    <a:lumOff val="35000"/>
                  </a:schemeClr>
                </a:solidFill>
              </a:rPr>
              <a:t>m = 2</a:t>
            </a:r>
          </a:p>
          <a:p>
            <a:r>
              <a:rPr lang="en-US" sz="2400" dirty="0">
                <a:solidFill>
                  <a:schemeClr val="tx1">
                    <a:lumMod val="65000"/>
                    <a:lumOff val="35000"/>
                  </a:schemeClr>
                </a:solidFill>
              </a:rPr>
              <a:t>b = 1</a:t>
            </a:r>
            <a:endParaRPr lang="en-CA" sz="2400" dirty="0">
              <a:solidFill>
                <a:schemeClr val="tx1">
                  <a:lumMod val="65000"/>
                  <a:lumOff val="35000"/>
                </a:schemeClr>
              </a:solidFill>
            </a:endParaRPr>
          </a:p>
        </p:txBody>
      </p:sp>
      <p:sp>
        <p:nvSpPr>
          <p:cNvPr id="26" name="Rectangle 25"/>
          <p:cNvSpPr/>
          <p:nvPr/>
        </p:nvSpPr>
        <p:spPr>
          <a:xfrm>
            <a:off x="457200" y="533400"/>
            <a:ext cx="8305800" cy="707886"/>
          </a:xfrm>
          <a:prstGeom prst="rect">
            <a:avLst/>
          </a:prstGeom>
        </p:spPr>
        <p:txBody>
          <a:bodyPr wrap="square">
            <a:spAutoFit/>
          </a:bodyPr>
          <a:lstStyle/>
          <a:p>
            <a:r>
              <a:rPr lang="en-US" sz="4000" b="1" dirty="0"/>
              <a:t>What is Classifier?</a:t>
            </a:r>
            <a:endParaRPr lang="en-US" sz="2800" b="1" dirty="0"/>
          </a:p>
        </p:txBody>
      </p:sp>
      <p:sp>
        <p:nvSpPr>
          <p:cNvPr id="28" name="Rectangle 27"/>
          <p:cNvSpPr/>
          <p:nvPr/>
        </p:nvSpPr>
        <p:spPr>
          <a:xfrm>
            <a:off x="430763" y="1447800"/>
            <a:ext cx="8305800" cy="461665"/>
          </a:xfrm>
          <a:prstGeom prst="rect">
            <a:avLst/>
          </a:prstGeom>
        </p:spPr>
        <p:txBody>
          <a:bodyPr wrap="square">
            <a:spAutoFit/>
          </a:bodyPr>
          <a:lstStyle/>
          <a:p>
            <a:r>
              <a:rPr lang="en-US" sz="2400" b="1" dirty="0"/>
              <a:t>How can we classify any data?</a:t>
            </a:r>
          </a:p>
        </p:txBody>
      </p:sp>
    </p:spTree>
    <p:extLst>
      <p:ext uri="{BB962C8B-B14F-4D97-AF65-F5344CB8AC3E}">
        <p14:creationId xmlns:p14="http://schemas.microsoft.com/office/powerpoint/2010/main" val="3264773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1.94444E-6 3.7037E-6 L -0.01511 -0.12524 " pathEditMode="relative" rAng="0" ptsTypes="AA">
                                      <p:cBhvr>
                                        <p:cTn id="6" dur="2000" fill="hold"/>
                                        <p:tgtEl>
                                          <p:spTgt spid="27"/>
                                        </p:tgtEl>
                                        <p:attrNameLst>
                                          <p:attrName>ppt_x</p:attrName>
                                          <p:attrName>ppt_y</p:attrName>
                                        </p:attrNameLst>
                                      </p:cBhvr>
                                      <p:rCtr x="-764" y="-627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8"/>
          <p:cNvSpPr>
            <a:spLocks noGrp="1"/>
          </p:cNvSpPr>
          <p:nvPr>
            <p:ph type="sldNum" sz="quarter" idx="12"/>
          </p:nvPr>
        </p:nvSpPr>
        <p:spPr>
          <a:xfrm rot="16200000">
            <a:off x="8496302" y="6362700"/>
            <a:ext cx="609599" cy="381001"/>
          </a:xfrm>
        </p:spPr>
        <p:txBody>
          <a:bodyPr/>
          <a:lstStyle/>
          <a:p>
            <a:fld id="{B6F15528-21DE-4FAA-801E-634DDDAF4B2B}" type="slidenum">
              <a:rPr lang="en-US" sz="2400" smtClean="0"/>
              <a:pPr/>
              <a:t>23</a:t>
            </a:fld>
            <a:endParaRPr lang="en-US" sz="2400" dirty="0"/>
          </a:p>
        </p:txBody>
      </p:sp>
      <p:sp>
        <p:nvSpPr>
          <p:cNvPr id="15" name="Rectangle 14"/>
          <p:cNvSpPr/>
          <p:nvPr/>
        </p:nvSpPr>
        <p:spPr>
          <a:xfrm>
            <a:off x="430763" y="1447800"/>
            <a:ext cx="8305800" cy="1569660"/>
          </a:xfrm>
          <a:prstGeom prst="rect">
            <a:avLst/>
          </a:prstGeom>
        </p:spPr>
        <p:txBody>
          <a:bodyPr wrap="square">
            <a:spAutoFit/>
          </a:bodyPr>
          <a:lstStyle/>
          <a:p>
            <a:r>
              <a:rPr lang="en-US" sz="2400" b="1" dirty="0"/>
              <a:t>How could we learn the right parameters?</a:t>
            </a:r>
          </a:p>
          <a:p>
            <a:r>
              <a:rPr lang="en-US" sz="2400" dirty="0"/>
              <a:t>One idea is that we can iteratively adjust the parameters using the training data</a:t>
            </a:r>
          </a:p>
          <a:p>
            <a:endParaRPr lang="en-US" sz="2400" dirty="0"/>
          </a:p>
        </p:txBody>
      </p:sp>
      <p:pic>
        <p:nvPicPr>
          <p:cNvPr id="26" name="Picture 25"/>
          <p:cNvPicPr>
            <a:picLocks noChangeAspect="1"/>
          </p:cNvPicPr>
          <p:nvPr/>
        </p:nvPicPr>
        <p:blipFill>
          <a:blip r:embed="rId3"/>
          <a:stretch>
            <a:fillRect/>
          </a:stretch>
        </p:blipFill>
        <p:spPr>
          <a:xfrm>
            <a:off x="2560622" y="2712999"/>
            <a:ext cx="4098956" cy="3763663"/>
          </a:xfrm>
          <a:prstGeom prst="rect">
            <a:avLst/>
          </a:prstGeom>
        </p:spPr>
      </p:pic>
      <p:cxnSp>
        <p:nvCxnSpPr>
          <p:cNvPr id="28" name="Straight Connector 27"/>
          <p:cNvCxnSpPr/>
          <p:nvPr/>
        </p:nvCxnSpPr>
        <p:spPr>
          <a:xfrm flipH="1">
            <a:off x="4343400" y="3705533"/>
            <a:ext cx="1355982" cy="1880195"/>
          </a:xfrm>
          <a:prstGeom prst="line">
            <a:avLst/>
          </a:prstGeom>
          <a:ln>
            <a:prstDash val="sysDash"/>
          </a:ln>
        </p:spPr>
        <p:style>
          <a:lnRef idx="2">
            <a:schemeClr val="dk1"/>
          </a:lnRef>
          <a:fillRef idx="0">
            <a:schemeClr val="dk1"/>
          </a:fillRef>
          <a:effectRef idx="1">
            <a:schemeClr val="dk1"/>
          </a:effectRef>
          <a:fontRef idx="minor">
            <a:schemeClr val="tx1"/>
          </a:fontRef>
        </p:style>
      </p:cxnSp>
      <p:sp>
        <p:nvSpPr>
          <p:cNvPr id="29" name="Oval 28"/>
          <p:cNvSpPr/>
          <p:nvPr/>
        </p:nvSpPr>
        <p:spPr>
          <a:xfrm>
            <a:off x="3383204" y="3637102"/>
            <a:ext cx="215483" cy="215483"/>
          </a:xfrm>
          <a:prstGeom prst="ellipse">
            <a:avLst/>
          </a:prstGeom>
          <a:solidFill>
            <a:srgbClr val="4FFA1A"/>
          </a:solidFill>
          <a:ln>
            <a:solidFill>
              <a:srgbClr val="4FF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Rectangle 7"/>
          <p:cNvSpPr/>
          <p:nvPr/>
        </p:nvSpPr>
        <p:spPr>
          <a:xfrm>
            <a:off x="457200" y="533400"/>
            <a:ext cx="8305800" cy="707886"/>
          </a:xfrm>
          <a:prstGeom prst="rect">
            <a:avLst/>
          </a:prstGeom>
        </p:spPr>
        <p:txBody>
          <a:bodyPr wrap="square">
            <a:spAutoFit/>
          </a:bodyPr>
          <a:lstStyle/>
          <a:p>
            <a:r>
              <a:rPr lang="en-US" sz="4000" b="1" dirty="0"/>
              <a:t>What is Classifier?</a:t>
            </a:r>
            <a:endParaRPr lang="en-US" sz="2800" b="1" dirty="0"/>
          </a:p>
        </p:txBody>
      </p:sp>
    </p:spTree>
    <p:extLst>
      <p:ext uri="{BB962C8B-B14F-4D97-AF65-F5344CB8AC3E}">
        <p14:creationId xmlns:p14="http://schemas.microsoft.com/office/powerpoint/2010/main" val="4286212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p:cTn id="7" dur="500" fill="hold"/>
                                        <p:tgtEl>
                                          <p:spTgt spid="28"/>
                                        </p:tgtEl>
                                        <p:attrNameLst>
                                          <p:attrName>ppt_w</p:attrName>
                                        </p:attrNameLst>
                                      </p:cBhvr>
                                      <p:tavLst>
                                        <p:tav tm="0">
                                          <p:val>
                                            <p:fltVal val="0"/>
                                          </p:val>
                                        </p:tav>
                                        <p:tav tm="100000">
                                          <p:val>
                                            <p:strVal val="#ppt_w"/>
                                          </p:val>
                                        </p:tav>
                                      </p:tavLst>
                                    </p:anim>
                                    <p:anim calcmode="lin" valueType="num">
                                      <p:cBhvr>
                                        <p:cTn id="8" dur="500" fill="hold"/>
                                        <p:tgtEl>
                                          <p:spTgt spid="28"/>
                                        </p:tgtEl>
                                        <p:attrNameLst>
                                          <p:attrName>ppt_h</p:attrName>
                                        </p:attrNameLst>
                                      </p:cBhvr>
                                      <p:tavLst>
                                        <p:tav tm="0">
                                          <p:val>
                                            <p:fltVal val="0"/>
                                          </p:val>
                                        </p:tav>
                                        <p:tav tm="100000">
                                          <p:val>
                                            <p:strVal val="#ppt_h"/>
                                          </p:val>
                                        </p:tav>
                                      </p:tavLst>
                                    </p:anim>
                                    <p:animEffect transition="in" filter="fade">
                                      <p:cBhvr>
                                        <p:cTn id="9" dur="500"/>
                                        <p:tgtEl>
                                          <p:spTgt spid="28"/>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29"/>
                                        </p:tgtEl>
                                        <p:attrNameLst>
                                          <p:attrName>style.visibility</p:attrName>
                                        </p:attrNameLst>
                                      </p:cBhvr>
                                      <p:to>
                                        <p:strVal val="visible"/>
                                      </p:to>
                                    </p:set>
                                    <p:animEffect transition="in" filter="fade">
                                      <p:cBhvr>
                                        <p:cTn id="14"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8"/>
          <p:cNvSpPr>
            <a:spLocks noGrp="1"/>
          </p:cNvSpPr>
          <p:nvPr>
            <p:ph type="sldNum" sz="quarter" idx="12"/>
          </p:nvPr>
        </p:nvSpPr>
        <p:spPr>
          <a:xfrm rot="16200000">
            <a:off x="8496302" y="6362700"/>
            <a:ext cx="609599" cy="381001"/>
          </a:xfrm>
        </p:spPr>
        <p:txBody>
          <a:bodyPr/>
          <a:lstStyle/>
          <a:p>
            <a:fld id="{B6F15528-21DE-4FAA-801E-634DDDAF4B2B}" type="slidenum">
              <a:rPr lang="en-US" sz="2400" smtClean="0"/>
              <a:pPr/>
              <a:t>24</a:t>
            </a:fld>
            <a:endParaRPr lang="en-US" sz="2400" dirty="0"/>
          </a:p>
        </p:txBody>
      </p:sp>
      <p:sp>
        <p:nvSpPr>
          <p:cNvPr id="15" name="Rectangle 14"/>
          <p:cNvSpPr/>
          <p:nvPr/>
        </p:nvSpPr>
        <p:spPr>
          <a:xfrm>
            <a:off x="430763" y="1447800"/>
            <a:ext cx="8305800" cy="461665"/>
          </a:xfrm>
          <a:prstGeom prst="rect">
            <a:avLst/>
          </a:prstGeom>
        </p:spPr>
        <p:txBody>
          <a:bodyPr wrap="square">
            <a:spAutoFit/>
          </a:bodyPr>
          <a:lstStyle/>
          <a:p>
            <a:r>
              <a:rPr lang="en-US" sz="2400" b="1" dirty="0"/>
              <a:t>How could we learn the right parameters?</a:t>
            </a:r>
          </a:p>
        </p:txBody>
      </p:sp>
      <p:pic>
        <p:nvPicPr>
          <p:cNvPr id="26" name="Picture 25"/>
          <p:cNvPicPr>
            <a:picLocks noChangeAspect="1"/>
          </p:cNvPicPr>
          <p:nvPr/>
        </p:nvPicPr>
        <p:blipFill>
          <a:blip r:embed="rId3"/>
          <a:stretch>
            <a:fillRect/>
          </a:stretch>
        </p:blipFill>
        <p:spPr>
          <a:xfrm>
            <a:off x="2560622" y="2712999"/>
            <a:ext cx="4098956" cy="3763663"/>
          </a:xfrm>
          <a:prstGeom prst="rect">
            <a:avLst/>
          </a:prstGeom>
        </p:spPr>
      </p:pic>
      <p:cxnSp>
        <p:nvCxnSpPr>
          <p:cNvPr id="28" name="Straight Connector 27"/>
          <p:cNvCxnSpPr/>
          <p:nvPr/>
        </p:nvCxnSpPr>
        <p:spPr>
          <a:xfrm flipH="1">
            <a:off x="4343400" y="3705533"/>
            <a:ext cx="1355982" cy="1880195"/>
          </a:xfrm>
          <a:prstGeom prst="line">
            <a:avLst/>
          </a:prstGeom>
          <a:ln>
            <a:prstDash val="sysDash"/>
          </a:ln>
        </p:spPr>
        <p:style>
          <a:lnRef idx="2">
            <a:schemeClr val="dk1"/>
          </a:lnRef>
          <a:fillRef idx="0">
            <a:schemeClr val="dk1"/>
          </a:fillRef>
          <a:effectRef idx="1">
            <a:schemeClr val="dk1"/>
          </a:effectRef>
          <a:fontRef idx="minor">
            <a:schemeClr val="tx1"/>
          </a:fontRef>
        </p:style>
      </p:cxnSp>
      <p:sp>
        <p:nvSpPr>
          <p:cNvPr id="29" name="Oval 28"/>
          <p:cNvSpPr/>
          <p:nvPr/>
        </p:nvSpPr>
        <p:spPr>
          <a:xfrm>
            <a:off x="3383204" y="3637102"/>
            <a:ext cx="215483" cy="215483"/>
          </a:xfrm>
          <a:prstGeom prst="ellipse">
            <a:avLst/>
          </a:prstGeom>
          <a:solidFill>
            <a:srgbClr val="4FFA1A"/>
          </a:solidFill>
          <a:ln>
            <a:solidFill>
              <a:srgbClr val="4FF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Oval 8"/>
          <p:cNvSpPr/>
          <p:nvPr/>
        </p:nvSpPr>
        <p:spPr>
          <a:xfrm>
            <a:off x="5046791" y="3755708"/>
            <a:ext cx="215483" cy="215483"/>
          </a:xfrm>
          <a:prstGeom prst="ellipse">
            <a:avLst/>
          </a:prstGeom>
          <a:solidFill>
            <a:srgbClr val="FF0101"/>
          </a:solidFill>
          <a:ln>
            <a:solidFill>
              <a:srgbClr val="FF01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Rectangle 9"/>
          <p:cNvSpPr/>
          <p:nvPr/>
        </p:nvSpPr>
        <p:spPr>
          <a:xfrm>
            <a:off x="457200" y="533400"/>
            <a:ext cx="8305800" cy="707886"/>
          </a:xfrm>
          <a:prstGeom prst="rect">
            <a:avLst/>
          </a:prstGeom>
        </p:spPr>
        <p:txBody>
          <a:bodyPr wrap="square">
            <a:spAutoFit/>
          </a:bodyPr>
          <a:lstStyle/>
          <a:p>
            <a:r>
              <a:rPr lang="en-US" sz="4000" b="1" dirty="0"/>
              <a:t>What is Classifier?</a:t>
            </a:r>
            <a:endParaRPr lang="en-US" sz="2800" b="1" dirty="0"/>
          </a:p>
        </p:txBody>
      </p:sp>
    </p:spTree>
    <p:extLst>
      <p:ext uri="{BB962C8B-B14F-4D97-AF65-F5344CB8AC3E}">
        <p14:creationId xmlns:p14="http://schemas.microsoft.com/office/powerpoint/2010/main" val="2050588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42" presetClass="path" presetSubtype="0" accel="50000" decel="50000" fill="hold" nodeType="clickEffect">
                                  <p:stCondLst>
                                    <p:cond delay="0"/>
                                  </p:stCondLst>
                                  <p:childTnLst>
                                    <p:animMotion origin="layout" path="M -1.94444E-6 -4.81481E-6 L -0.05746 -0.09814 " pathEditMode="relative" rAng="0" ptsTypes="AA">
                                      <p:cBhvr>
                                        <p:cTn id="11" dur="2000" fill="hold"/>
                                        <p:tgtEl>
                                          <p:spTgt spid="28"/>
                                        </p:tgtEl>
                                        <p:attrNameLst>
                                          <p:attrName>ppt_x</p:attrName>
                                          <p:attrName>ppt_y</p:attrName>
                                        </p:attrNameLst>
                                      </p:cBhvr>
                                      <p:rCtr x="-2882" y="-490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8"/>
          <p:cNvSpPr>
            <a:spLocks noGrp="1"/>
          </p:cNvSpPr>
          <p:nvPr>
            <p:ph type="sldNum" sz="quarter" idx="12"/>
          </p:nvPr>
        </p:nvSpPr>
        <p:spPr>
          <a:xfrm rot="16200000">
            <a:off x="8496302" y="6362700"/>
            <a:ext cx="609599" cy="381001"/>
          </a:xfrm>
        </p:spPr>
        <p:txBody>
          <a:bodyPr/>
          <a:lstStyle/>
          <a:p>
            <a:fld id="{B6F15528-21DE-4FAA-801E-634DDDAF4B2B}" type="slidenum">
              <a:rPr lang="en-US" sz="2400" smtClean="0"/>
              <a:pPr/>
              <a:t>25</a:t>
            </a:fld>
            <a:endParaRPr lang="en-US" sz="2400" dirty="0"/>
          </a:p>
        </p:txBody>
      </p:sp>
      <p:grpSp>
        <p:nvGrpSpPr>
          <p:cNvPr id="5" name="Group 4">
            <a:extLst>
              <a:ext uri="{FF2B5EF4-FFF2-40B4-BE49-F238E27FC236}">
                <a16:creationId xmlns:a16="http://schemas.microsoft.com/office/drawing/2014/main" id="{E5DFF690-FA50-411F-A9A3-E5CA70E41A0E}"/>
              </a:ext>
            </a:extLst>
          </p:cNvPr>
          <p:cNvGrpSpPr/>
          <p:nvPr/>
        </p:nvGrpSpPr>
        <p:grpSpPr>
          <a:xfrm>
            <a:off x="796916" y="1915310"/>
            <a:ext cx="7864224" cy="2064743"/>
            <a:chOff x="796916" y="1915310"/>
            <a:chExt cx="7864224" cy="2064743"/>
          </a:xfrm>
        </p:grpSpPr>
        <p:sp>
          <p:nvSpPr>
            <p:cNvPr id="7" name="Rectangle 6"/>
            <p:cNvSpPr/>
            <p:nvPr/>
          </p:nvSpPr>
          <p:spPr>
            <a:xfrm>
              <a:off x="796916" y="3149056"/>
              <a:ext cx="3546484" cy="830997"/>
            </a:xfrm>
            <a:prstGeom prst="rect">
              <a:avLst/>
            </a:prstGeom>
          </p:spPr>
          <p:txBody>
            <a:bodyPr wrap="square">
              <a:spAutoFit/>
            </a:bodyPr>
            <a:lstStyle/>
            <a:p>
              <a:r>
                <a:rPr lang="en-US" sz="2400" dirty="0" err="1"/>
                <a:t>scikit</a:t>
              </a:r>
              <a:r>
                <a:rPr lang="en-US" sz="2400" dirty="0"/>
                <a:t>-learn</a:t>
              </a:r>
            </a:p>
            <a:p>
              <a:r>
                <a:rPr lang="en-US" sz="2400" dirty="0">
                  <a:hlinkClick r:id="rId3"/>
                </a:rPr>
                <a:t>Click here for more info</a:t>
              </a:r>
              <a:endParaRPr lang="en-US" sz="2400" dirty="0"/>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2467" y="1915310"/>
              <a:ext cx="3027930" cy="1080639"/>
            </a:xfrm>
            <a:prstGeom prst="rect">
              <a:avLst/>
            </a:prstGeom>
          </p:spPr>
        </p:pic>
        <p:pic>
          <p:nvPicPr>
            <p:cNvPr id="3" name="Picture 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953000" y="2210227"/>
              <a:ext cx="3046445" cy="549900"/>
            </a:xfrm>
            <a:prstGeom prst="rect">
              <a:avLst/>
            </a:prstGeom>
          </p:spPr>
        </p:pic>
        <p:sp>
          <p:nvSpPr>
            <p:cNvPr id="8" name="Rectangle 7"/>
            <p:cNvSpPr/>
            <p:nvPr/>
          </p:nvSpPr>
          <p:spPr>
            <a:xfrm>
              <a:off x="4953000" y="3149056"/>
              <a:ext cx="3708140" cy="830997"/>
            </a:xfrm>
            <a:prstGeom prst="rect">
              <a:avLst/>
            </a:prstGeom>
          </p:spPr>
          <p:txBody>
            <a:bodyPr wrap="square">
              <a:spAutoFit/>
            </a:bodyPr>
            <a:lstStyle/>
            <a:p>
              <a:r>
                <a:rPr lang="en-US" sz="2400" dirty="0" err="1"/>
                <a:t>TensorFlow</a:t>
              </a:r>
              <a:endParaRPr lang="en-US" sz="2400" dirty="0"/>
            </a:p>
            <a:p>
              <a:r>
                <a:rPr lang="en-US" sz="2400" dirty="0">
                  <a:hlinkClick r:id="rId6"/>
                </a:rPr>
                <a:t>Click here for more info</a:t>
              </a:r>
              <a:endParaRPr lang="en-US" sz="2400" dirty="0"/>
            </a:p>
          </p:txBody>
        </p:sp>
      </p:grpSp>
      <p:sp>
        <p:nvSpPr>
          <p:cNvPr id="9" name="Rectangle 8"/>
          <p:cNvSpPr/>
          <p:nvPr/>
        </p:nvSpPr>
        <p:spPr>
          <a:xfrm>
            <a:off x="457200" y="533400"/>
            <a:ext cx="8305800" cy="707886"/>
          </a:xfrm>
          <a:prstGeom prst="rect">
            <a:avLst/>
          </a:prstGeom>
        </p:spPr>
        <p:txBody>
          <a:bodyPr wrap="square">
            <a:spAutoFit/>
          </a:bodyPr>
          <a:lstStyle/>
          <a:p>
            <a:r>
              <a:rPr lang="en-US" sz="4000" dirty="0"/>
              <a:t>Supervised Learning Recipe</a:t>
            </a:r>
            <a:endParaRPr lang="en-US" sz="3600" dirty="0"/>
          </a:p>
        </p:txBody>
      </p:sp>
      <p:sp>
        <p:nvSpPr>
          <p:cNvPr id="4" name="Rectangle: Rounded Corners 3">
            <a:hlinkClick r:id="rId7" action="ppaction://hlinksldjump"/>
            <a:extLst>
              <a:ext uri="{FF2B5EF4-FFF2-40B4-BE49-F238E27FC236}">
                <a16:creationId xmlns:a16="http://schemas.microsoft.com/office/drawing/2014/main" id="{DCD99947-8826-4B33-B13C-B2FE4BF7E9FF}"/>
              </a:ext>
            </a:extLst>
          </p:cNvPr>
          <p:cNvSpPr/>
          <p:nvPr/>
        </p:nvSpPr>
        <p:spPr>
          <a:xfrm>
            <a:off x="3200400" y="4549776"/>
            <a:ext cx="2743200" cy="707886"/>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Go to the installation part</a:t>
            </a:r>
          </a:p>
        </p:txBody>
      </p:sp>
    </p:spTree>
    <p:extLst>
      <p:ext uri="{BB962C8B-B14F-4D97-AF65-F5344CB8AC3E}">
        <p14:creationId xmlns:p14="http://schemas.microsoft.com/office/powerpoint/2010/main" val="1308361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8"/>
          <p:cNvSpPr>
            <a:spLocks noGrp="1"/>
          </p:cNvSpPr>
          <p:nvPr>
            <p:ph type="sldNum" sz="quarter" idx="12"/>
          </p:nvPr>
        </p:nvSpPr>
        <p:spPr>
          <a:xfrm rot="16200000">
            <a:off x="8496302" y="6362700"/>
            <a:ext cx="609599" cy="381001"/>
          </a:xfrm>
        </p:spPr>
        <p:txBody>
          <a:bodyPr/>
          <a:lstStyle/>
          <a:p>
            <a:fld id="{B6F15528-21DE-4FAA-801E-634DDDAF4B2B}" type="slidenum">
              <a:rPr lang="en-US" sz="2400" smtClean="0"/>
              <a:pPr/>
              <a:t>26</a:t>
            </a:fld>
            <a:endParaRPr lang="en-US" sz="2400" dirty="0"/>
          </a:p>
        </p:txBody>
      </p:sp>
      <p:sp>
        <p:nvSpPr>
          <p:cNvPr id="7" name="Rectangle 6"/>
          <p:cNvSpPr/>
          <p:nvPr/>
        </p:nvSpPr>
        <p:spPr>
          <a:xfrm>
            <a:off x="430763" y="1447800"/>
            <a:ext cx="8305800" cy="461665"/>
          </a:xfrm>
          <a:prstGeom prst="rect">
            <a:avLst/>
          </a:prstGeom>
        </p:spPr>
        <p:txBody>
          <a:bodyPr wrap="square">
            <a:spAutoFit/>
          </a:bodyPr>
          <a:lstStyle/>
          <a:p>
            <a:r>
              <a:rPr lang="en-US" sz="2400" dirty="0"/>
              <a:t>Now create a file, named hello-world.py as follows:</a:t>
            </a:r>
            <a:endParaRPr lang="en-US" sz="2000" dirty="0"/>
          </a:p>
        </p:txBody>
      </p:sp>
      <p:sp>
        <p:nvSpPr>
          <p:cNvPr id="10" name="Rectangle 9"/>
          <p:cNvSpPr/>
          <p:nvPr/>
        </p:nvSpPr>
        <p:spPr>
          <a:xfrm>
            <a:off x="457200" y="533400"/>
            <a:ext cx="8305800" cy="707886"/>
          </a:xfrm>
          <a:prstGeom prst="rect">
            <a:avLst/>
          </a:prstGeom>
        </p:spPr>
        <p:txBody>
          <a:bodyPr wrap="square">
            <a:spAutoFit/>
          </a:bodyPr>
          <a:lstStyle/>
          <a:p>
            <a:r>
              <a:rPr lang="en-US" sz="4000" dirty="0"/>
              <a:t>Supervised Learning Recipe</a:t>
            </a:r>
            <a:endParaRPr lang="en-US" sz="3600" dirty="0"/>
          </a:p>
        </p:txBody>
      </p:sp>
      <p:pic>
        <p:nvPicPr>
          <p:cNvPr id="9" name="Picture 8">
            <a:extLst>
              <a:ext uri="{FF2B5EF4-FFF2-40B4-BE49-F238E27FC236}">
                <a16:creationId xmlns:a16="http://schemas.microsoft.com/office/drawing/2014/main" id="{B564462D-058B-4116-9470-F6CEFDB350E7}"/>
              </a:ext>
            </a:extLst>
          </p:cNvPr>
          <p:cNvPicPr>
            <a:picLocks noChangeAspect="1"/>
          </p:cNvPicPr>
          <p:nvPr/>
        </p:nvPicPr>
        <p:blipFill>
          <a:blip r:embed="rId3"/>
          <a:stretch>
            <a:fillRect/>
          </a:stretch>
        </p:blipFill>
        <p:spPr>
          <a:xfrm>
            <a:off x="762000" y="2324065"/>
            <a:ext cx="7620000" cy="3086135"/>
          </a:xfrm>
          <a:prstGeom prst="rect">
            <a:avLst/>
          </a:prstGeom>
        </p:spPr>
      </p:pic>
    </p:spTree>
    <p:extLst>
      <p:ext uri="{BB962C8B-B14F-4D97-AF65-F5344CB8AC3E}">
        <p14:creationId xmlns:p14="http://schemas.microsoft.com/office/powerpoint/2010/main" val="25715114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8"/>
          <p:cNvSpPr>
            <a:spLocks noGrp="1"/>
          </p:cNvSpPr>
          <p:nvPr>
            <p:ph type="sldNum" sz="quarter" idx="12"/>
          </p:nvPr>
        </p:nvSpPr>
        <p:spPr>
          <a:xfrm rot="16200000">
            <a:off x="8496302" y="6362700"/>
            <a:ext cx="609599" cy="381001"/>
          </a:xfrm>
        </p:spPr>
        <p:txBody>
          <a:bodyPr/>
          <a:lstStyle/>
          <a:p>
            <a:fld id="{B6F15528-21DE-4FAA-801E-634DDDAF4B2B}" type="slidenum">
              <a:rPr lang="en-US" sz="2400" smtClean="0"/>
              <a:pPr/>
              <a:t>27</a:t>
            </a:fld>
            <a:endParaRPr lang="en-US" sz="2400" dirty="0"/>
          </a:p>
        </p:txBody>
      </p:sp>
      <p:sp>
        <p:nvSpPr>
          <p:cNvPr id="7" name="Rectangle 6"/>
          <p:cNvSpPr/>
          <p:nvPr/>
        </p:nvSpPr>
        <p:spPr>
          <a:xfrm>
            <a:off x="430763" y="1447800"/>
            <a:ext cx="8305800" cy="1200329"/>
          </a:xfrm>
          <a:prstGeom prst="rect">
            <a:avLst/>
          </a:prstGeom>
        </p:spPr>
        <p:txBody>
          <a:bodyPr wrap="square">
            <a:spAutoFit/>
          </a:bodyPr>
          <a:lstStyle/>
          <a:p>
            <a:r>
              <a:rPr lang="en-US" sz="2400" dirty="0"/>
              <a:t>Go to your program and open your Anaconda3 (64bits) and then Anaconda prompt. After that go to the directory that you have created your hello-world.py and type: python hello-world.py↵</a:t>
            </a:r>
            <a:endParaRPr lang="en-US" sz="2000" dirty="0"/>
          </a:p>
        </p:txBody>
      </p:sp>
      <p:sp>
        <p:nvSpPr>
          <p:cNvPr id="10" name="Rectangle 9"/>
          <p:cNvSpPr/>
          <p:nvPr/>
        </p:nvSpPr>
        <p:spPr>
          <a:xfrm>
            <a:off x="457200" y="533400"/>
            <a:ext cx="8305800" cy="707886"/>
          </a:xfrm>
          <a:prstGeom prst="rect">
            <a:avLst/>
          </a:prstGeom>
        </p:spPr>
        <p:txBody>
          <a:bodyPr wrap="square">
            <a:spAutoFit/>
          </a:bodyPr>
          <a:lstStyle/>
          <a:p>
            <a:r>
              <a:rPr lang="en-US" sz="4000" dirty="0"/>
              <a:t>Supervised Learning Recipe</a:t>
            </a:r>
            <a:endParaRPr lang="en-US" sz="3600" dirty="0"/>
          </a:p>
        </p:txBody>
      </p:sp>
      <p:pic>
        <p:nvPicPr>
          <p:cNvPr id="3" name="Picture 2">
            <a:extLst>
              <a:ext uri="{FF2B5EF4-FFF2-40B4-BE49-F238E27FC236}">
                <a16:creationId xmlns:a16="http://schemas.microsoft.com/office/drawing/2014/main" id="{32DA7FCB-9ADC-43F9-AA03-7E086CFE2B15}"/>
              </a:ext>
            </a:extLst>
          </p:cNvPr>
          <p:cNvPicPr>
            <a:picLocks noChangeAspect="1"/>
          </p:cNvPicPr>
          <p:nvPr/>
        </p:nvPicPr>
        <p:blipFill>
          <a:blip r:embed="rId3"/>
          <a:stretch>
            <a:fillRect/>
          </a:stretch>
        </p:blipFill>
        <p:spPr>
          <a:xfrm>
            <a:off x="4247663" y="3810000"/>
            <a:ext cx="4488900" cy="1716344"/>
          </a:xfrm>
          <a:prstGeom prst="rect">
            <a:avLst/>
          </a:prstGeom>
        </p:spPr>
      </p:pic>
      <p:pic>
        <p:nvPicPr>
          <p:cNvPr id="4" name="Picture 3">
            <a:extLst>
              <a:ext uri="{FF2B5EF4-FFF2-40B4-BE49-F238E27FC236}">
                <a16:creationId xmlns:a16="http://schemas.microsoft.com/office/drawing/2014/main" id="{D1CE5F23-1763-45D7-8333-9135A7B58FB1}"/>
              </a:ext>
            </a:extLst>
          </p:cNvPr>
          <p:cNvPicPr>
            <a:picLocks noChangeAspect="1"/>
          </p:cNvPicPr>
          <p:nvPr/>
        </p:nvPicPr>
        <p:blipFill>
          <a:blip r:embed="rId4"/>
          <a:stretch>
            <a:fillRect/>
          </a:stretch>
        </p:blipFill>
        <p:spPr>
          <a:xfrm>
            <a:off x="914400" y="2971800"/>
            <a:ext cx="2312547" cy="3657600"/>
          </a:xfrm>
          <a:prstGeom prst="rect">
            <a:avLst/>
          </a:prstGeom>
        </p:spPr>
      </p:pic>
      <p:sp>
        <p:nvSpPr>
          <p:cNvPr id="11" name="Right Arrow 8">
            <a:extLst>
              <a:ext uri="{FF2B5EF4-FFF2-40B4-BE49-F238E27FC236}">
                <a16:creationId xmlns:a16="http://schemas.microsoft.com/office/drawing/2014/main" id="{B7245C43-16E2-419F-8D09-EDA849D60FE7}"/>
              </a:ext>
            </a:extLst>
          </p:cNvPr>
          <p:cNvSpPr/>
          <p:nvPr/>
        </p:nvSpPr>
        <p:spPr>
          <a:xfrm>
            <a:off x="3394405" y="4555958"/>
            <a:ext cx="685800" cy="304800"/>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CA"/>
          </a:p>
        </p:txBody>
      </p:sp>
      <p:sp>
        <p:nvSpPr>
          <p:cNvPr id="12" name="Right Arrow 8">
            <a:extLst>
              <a:ext uri="{FF2B5EF4-FFF2-40B4-BE49-F238E27FC236}">
                <a16:creationId xmlns:a16="http://schemas.microsoft.com/office/drawing/2014/main" id="{4265BF44-5B69-472B-ABE4-1451F54CA438}"/>
              </a:ext>
            </a:extLst>
          </p:cNvPr>
          <p:cNvSpPr/>
          <p:nvPr/>
        </p:nvSpPr>
        <p:spPr>
          <a:xfrm>
            <a:off x="595564" y="4239126"/>
            <a:ext cx="685800" cy="304800"/>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CA"/>
          </a:p>
        </p:txBody>
      </p:sp>
    </p:spTree>
    <p:extLst>
      <p:ext uri="{BB962C8B-B14F-4D97-AF65-F5344CB8AC3E}">
        <p14:creationId xmlns:p14="http://schemas.microsoft.com/office/powerpoint/2010/main" val="1174499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8"/>
          <p:cNvSpPr>
            <a:spLocks noGrp="1"/>
          </p:cNvSpPr>
          <p:nvPr>
            <p:ph type="sldNum" sz="quarter" idx="12"/>
          </p:nvPr>
        </p:nvSpPr>
        <p:spPr>
          <a:xfrm rot="16200000">
            <a:off x="8496302" y="6362700"/>
            <a:ext cx="609599" cy="381001"/>
          </a:xfrm>
        </p:spPr>
        <p:txBody>
          <a:bodyPr/>
          <a:lstStyle/>
          <a:p>
            <a:fld id="{B6F15528-21DE-4FAA-801E-634DDDAF4B2B}" type="slidenum">
              <a:rPr lang="en-US" sz="2400" smtClean="0"/>
              <a:pPr/>
              <a:t>28</a:t>
            </a:fld>
            <a:endParaRPr lang="en-US" sz="2400" dirty="0"/>
          </a:p>
        </p:txBody>
      </p:sp>
      <p:sp>
        <p:nvSpPr>
          <p:cNvPr id="19" name="Rectangle 18"/>
          <p:cNvSpPr/>
          <p:nvPr/>
        </p:nvSpPr>
        <p:spPr>
          <a:xfrm>
            <a:off x="457200" y="533400"/>
            <a:ext cx="8305800" cy="707886"/>
          </a:xfrm>
          <a:prstGeom prst="rect">
            <a:avLst/>
          </a:prstGeom>
        </p:spPr>
        <p:txBody>
          <a:bodyPr wrap="square">
            <a:spAutoFit/>
          </a:bodyPr>
          <a:lstStyle/>
          <a:p>
            <a:r>
              <a:rPr lang="en-US" sz="4000" dirty="0"/>
              <a:t>Supervised Learning Recipe</a:t>
            </a:r>
            <a:endParaRPr lang="en-US" sz="3600" dirty="0"/>
          </a:p>
        </p:txBody>
      </p:sp>
      <p:sp>
        <p:nvSpPr>
          <p:cNvPr id="9" name="Right Arrow 8"/>
          <p:cNvSpPr/>
          <p:nvPr/>
        </p:nvSpPr>
        <p:spPr>
          <a:xfrm>
            <a:off x="2667000" y="3191790"/>
            <a:ext cx="685800" cy="304800"/>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CA"/>
          </a:p>
        </p:txBody>
      </p:sp>
      <p:sp>
        <p:nvSpPr>
          <p:cNvPr id="3" name="Rectangle 2"/>
          <p:cNvSpPr/>
          <p:nvPr/>
        </p:nvSpPr>
        <p:spPr>
          <a:xfrm>
            <a:off x="425899" y="2743200"/>
            <a:ext cx="2042809" cy="128435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800" dirty="0"/>
              <a:t>Collect Training Data</a:t>
            </a:r>
            <a:endParaRPr lang="en-CA" sz="2800" dirty="0"/>
          </a:p>
        </p:txBody>
      </p:sp>
      <p:sp>
        <p:nvSpPr>
          <p:cNvPr id="12" name="Rectangle 11"/>
          <p:cNvSpPr/>
          <p:nvPr/>
        </p:nvSpPr>
        <p:spPr>
          <a:xfrm>
            <a:off x="3551092" y="2743200"/>
            <a:ext cx="2042809" cy="128435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800" dirty="0"/>
              <a:t>Training Classifier</a:t>
            </a:r>
            <a:endParaRPr lang="en-CA" sz="2800" dirty="0"/>
          </a:p>
        </p:txBody>
      </p:sp>
      <p:sp>
        <p:nvSpPr>
          <p:cNvPr id="14" name="Right Arrow 13"/>
          <p:cNvSpPr/>
          <p:nvPr/>
        </p:nvSpPr>
        <p:spPr>
          <a:xfrm>
            <a:off x="5792193" y="3276801"/>
            <a:ext cx="685800" cy="304800"/>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CA"/>
          </a:p>
        </p:txBody>
      </p:sp>
      <p:sp>
        <p:nvSpPr>
          <p:cNvPr id="15" name="Rectangle 14"/>
          <p:cNvSpPr/>
          <p:nvPr/>
        </p:nvSpPr>
        <p:spPr>
          <a:xfrm>
            <a:off x="6664571" y="2743200"/>
            <a:ext cx="2042809" cy="128435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800" dirty="0"/>
              <a:t>Make Predictions</a:t>
            </a:r>
            <a:endParaRPr lang="en-CA" sz="2800" dirty="0"/>
          </a:p>
        </p:txBody>
      </p:sp>
    </p:spTree>
    <p:extLst>
      <p:ext uri="{BB962C8B-B14F-4D97-AF65-F5344CB8AC3E}">
        <p14:creationId xmlns:p14="http://schemas.microsoft.com/office/powerpoint/2010/main" val="4434589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8"/>
          <p:cNvSpPr>
            <a:spLocks noGrp="1"/>
          </p:cNvSpPr>
          <p:nvPr>
            <p:ph type="sldNum" sz="quarter" idx="12"/>
          </p:nvPr>
        </p:nvSpPr>
        <p:spPr>
          <a:xfrm rot="16200000">
            <a:off x="8496302" y="6362700"/>
            <a:ext cx="609599" cy="381001"/>
          </a:xfrm>
        </p:spPr>
        <p:txBody>
          <a:bodyPr/>
          <a:lstStyle/>
          <a:p>
            <a:fld id="{B6F15528-21DE-4FAA-801E-634DDDAF4B2B}" type="slidenum">
              <a:rPr lang="en-US" sz="2400" smtClean="0"/>
              <a:pPr/>
              <a:t>29</a:t>
            </a:fld>
            <a:endParaRPr lang="en-US" sz="2400" dirty="0"/>
          </a:p>
        </p:txBody>
      </p:sp>
      <p:sp>
        <p:nvSpPr>
          <p:cNvPr id="19" name="Rectangle 18"/>
          <p:cNvSpPr/>
          <p:nvPr/>
        </p:nvSpPr>
        <p:spPr>
          <a:xfrm>
            <a:off x="457200" y="533400"/>
            <a:ext cx="8305800" cy="707886"/>
          </a:xfrm>
          <a:prstGeom prst="rect">
            <a:avLst/>
          </a:prstGeom>
        </p:spPr>
        <p:txBody>
          <a:bodyPr wrap="square">
            <a:spAutoFit/>
          </a:bodyPr>
          <a:lstStyle/>
          <a:p>
            <a:r>
              <a:rPr lang="en-US" sz="4000" dirty="0"/>
              <a:t>Supervised Learning Recipe</a:t>
            </a:r>
            <a:endParaRPr lang="en-US" sz="3600" dirty="0"/>
          </a:p>
        </p:txBody>
      </p:sp>
      <p:sp>
        <p:nvSpPr>
          <p:cNvPr id="9" name="Right Arrow 8"/>
          <p:cNvSpPr/>
          <p:nvPr/>
        </p:nvSpPr>
        <p:spPr>
          <a:xfrm>
            <a:off x="2667000" y="3191790"/>
            <a:ext cx="685800" cy="304800"/>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CA"/>
          </a:p>
        </p:txBody>
      </p:sp>
      <p:sp>
        <p:nvSpPr>
          <p:cNvPr id="3" name="Rectangle 2"/>
          <p:cNvSpPr/>
          <p:nvPr/>
        </p:nvSpPr>
        <p:spPr>
          <a:xfrm>
            <a:off x="425899" y="2743200"/>
            <a:ext cx="2042809" cy="128435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dirty="0"/>
              <a:t>Collect Training Data</a:t>
            </a:r>
            <a:endParaRPr lang="en-CA" sz="2800" dirty="0"/>
          </a:p>
        </p:txBody>
      </p:sp>
      <p:sp>
        <p:nvSpPr>
          <p:cNvPr id="12" name="Rectangle 11"/>
          <p:cNvSpPr/>
          <p:nvPr/>
        </p:nvSpPr>
        <p:spPr>
          <a:xfrm>
            <a:off x="3551092" y="2743200"/>
            <a:ext cx="2042809" cy="128435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800" dirty="0"/>
              <a:t>Training Classifier</a:t>
            </a:r>
            <a:endParaRPr lang="en-CA" sz="2800" dirty="0"/>
          </a:p>
        </p:txBody>
      </p:sp>
      <p:sp>
        <p:nvSpPr>
          <p:cNvPr id="14" name="Right Arrow 13"/>
          <p:cNvSpPr/>
          <p:nvPr/>
        </p:nvSpPr>
        <p:spPr>
          <a:xfrm>
            <a:off x="5792193" y="3276801"/>
            <a:ext cx="685800" cy="304800"/>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CA"/>
          </a:p>
        </p:txBody>
      </p:sp>
      <p:sp>
        <p:nvSpPr>
          <p:cNvPr id="15" name="Rectangle 14"/>
          <p:cNvSpPr/>
          <p:nvPr/>
        </p:nvSpPr>
        <p:spPr>
          <a:xfrm>
            <a:off x="6664571" y="2743200"/>
            <a:ext cx="2042809" cy="128435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800" dirty="0"/>
              <a:t>Make Predictions</a:t>
            </a:r>
            <a:endParaRPr lang="en-CA" sz="2800" dirty="0"/>
          </a:p>
        </p:txBody>
      </p:sp>
    </p:spTree>
    <p:extLst>
      <p:ext uri="{BB962C8B-B14F-4D97-AF65-F5344CB8AC3E}">
        <p14:creationId xmlns:p14="http://schemas.microsoft.com/office/powerpoint/2010/main" val="4187911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8"/>
          <p:cNvSpPr>
            <a:spLocks noGrp="1"/>
          </p:cNvSpPr>
          <p:nvPr>
            <p:ph type="sldNum" sz="quarter" idx="12"/>
          </p:nvPr>
        </p:nvSpPr>
        <p:spPr>
          <a:xfrm rot="16200000">
            <a:off x="8496302" y="6362700"/>
            <a:ext cx="609599" cy="381001"/>
          </a:xfrm>
        </p:spPr>
        <p:txBody>
          <a:bodyPr/>
          <a:lstStyle/>
          <a:p>
            <a:fld id="{B6F15528-21DE-4FAA-801E-634DDDAF4B2B}" type="slidenum">
              <a:rPr lang="en-US" sz="2400" smtClean="0"/>
              <a:pPr/>
              <a:t>3</a:t>
            </a:fld>
            <a:endParaRPr lang="en-US" sz="2400" dirty="0"/>
          </a:p>
        </p:txBody>
      </p:sp>
      <p:sp>
        <p:nvSpPr>
          <p:cNvPr id="19" name="Rectangle 18"/>
          <p:cNvSpPr/>
          <p:nvPr/>
        </p:nvSpPr>
        <p:spPr>
          <a:xfrm>
            <a:off x="457200" y="685800"/>
            <a:ext cx="8305800" cy="707886"/>
          </a:xfrm>
          <a:prstGeom prst="rect">
            <a:avLst/>
          </a:prstGeom>
        </p:spPr>
        <p:txBody>
          <a:bodyPr wrap="square">
            <a:spAutoFit/>
          </a:bodyPr>
          <a:lstStyle/>
          <a:p>
            <a:r>
              <a:rPr lang="en-US" sz="4000" b="1" dirty="0"/>
              <a:t>Outline</a:t>
            </a:r>
            <a:endParaRPr lang="en-US" sz="2800" b="1" dirty="0"/>
          </a:p>
        </p:txBody>
      </p:sp>
      <p:sp>
        <p:nvSpPr>
          <p:cNvPr id="7" name="Rectangle 6"/>
          <p:cNvSpPr/>
          <p:nvPr/>
        </p:nvSpPr>
        <p:spPr>
          <a:xfrm>
            <a:off x="430763" y="1474113"/>
            <a:ext cx="8305800" cy="2677656"/>
          </a:xfrm>
          <a:prstGeom prst="rect">
            <a:avLst/>
          </a:prstGeom>
        </p:spPr>
        <p:txBody>
          <a:bodyPr wrap="square">
            <a:spAutoFit/>
          </a:bodyPr>
          <a:lstStyle/>
          <a:p>
            <a:r>
              <a:rPr lang="en-US" sz="2400" dirty="0"/>
              <a:t>What is Machine Learning?</a:t>
            </a:r>
            <a:br>
              <a:rPr lang="en-US" sz="2400" dirty="0"/>
            </a:br>
            <a:r>
              <a:rPr lang="en-CA" sz="2400" dirty="0"/>
              <a:t>Difference between apple and orange</a:t>
            </a:r>
          </a:p>
          <a:p>
            <a:r>
              <a:rPr lang="en-CA" sz="2400" dirty="0"/>
              <a:t>What is Classifier?</a:t>
            </a:r>
          </a:p>
          <a:p>
            <a:r>
              <a:rPr lang="en-US" sz="2400" dirty="0"/>
              <a:t>Supervised Learning Recipe</a:t>
            </a:r>
          </a:p>
          <a:p>
            <a:pPr marL="800100" lvl="1" indent="-342900">
              <a:buFont typeface="Arial" panose="020B0604020202020204" pitchFamily="34" charset="0"/>
              <a:buChar char="•"/>
            </a:pPr>
            <a:r>
              <a:rPr lang="en-US" sz="2400" dirty="0"/>
              <a:t>Collect Training Data</a:t>
            </a:r>
          </a:p>
          <a:p>
            <a:pPr marL="800100" lvl="1" indent="-342900">
              <a:buFont typeface="Arial" panose="020B0604020202020204" pitchFamily="34" charset="0"/>
              <a:buChar char="•"/>
            </a:pPr>
            <a:r>
              <a:rPr lang="en-US" sz="2400" dirty="0"/>
              <a:t>Train Classifier</a:t>
            </a:r>
          </a:p>
          <a:p>
            <a:pPr marL="800100" lvl="1" indent="-342900">
              <a:buFont typeface="Arial" panose="020B0604020202020204" pitchFamily="34" charset="0"/>
              <a:buChar char="•"/>
            </a:pPr>
            <a:r>
              <a:rPr lang="en-US" sz="2400" dirty="0"/>
              <a:t>Make Predictions</a:t>
            </a:r>
          </a:p>
        </p:txBody>
      </p:sp>
    </p:spTree>
    <p:extLst>
      <p:ext uri="{BB962C8B-B14F-4D97-AF65-F5344CB8AC3E}">
        <p14:creationId xmlns:p14="http://schemas.microsoft.com/office/powerpoint/2010/main" val="16739714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8"/>
          <p:cNvSpPr>
            <a:spLocks noGrp="1"/>
          </p:cNvSpPr>
          <p:nvPr>
            <p:ph type="sldNum" sz="quarter" idx="12"/>
          </p:nvPr>
        </p:nvSpPr>
        <p:spPr>
          <a:xfrm rot="16200000">
            <a:off x="8496302" y="6362700"/>
            <a:ext cx="609599" cy="381001"/>
          </a:xfrm>
        </p:spPr>
        <p:txBody>
          <a:bodyPr/>
          <a:lstStyle/>
          <a:p>
            <a:fld id="{B6F15528-21DE-4FAA-801E-634DDDAF4B2B}" type="slidenum">
              <a:rPr lang="en-US" sz="2400" smtClean="0"/>
              <a:pPr/>
              <a:t>30</a:t>
            </a:fld>
            <a:endParaRPr lang="en-US" sz="2400" dirty="0"/>
          </a:p>
        </p:txBody>
      </p:sp>
      <p:sp>
        <p:nvSpPr>
          <p:cNvPr id="19" name="Rectangle 18"/>
          <p:cNvSpPr/>
          <p:nvPr/>
        </p:nvSpPr>
        <p:spPr>
          <a:xfrm>
            <a:off x="457200" y="533400"/>
            <a:ext cx="8305800" cy="707886"/>
          </a:xfrm>
          <a:prstGeom prst="rect">
            <a:avLst/>
          </a:prstGeom>
        </p:spPr>
        <p:txBody>
          <a:bodyPr wrap="square">
            <a:spAutoFit/>
          </a:bodyPr>
          <a:lstStyle/>
          <a:p>
            <a:r>
              <a:rPr lang="en-US" sz="4000" dirty="0"/>
              <a:t>Supervised Learning Recipe</a:t>
            </a:r>
            <a:endParaRPr lang="en-US" sz="3600" dirty="0"/>
          </a:p>
        </p:txBody>
      </p:sp>
      <p:sp>
        <p:nvSpPr>
          <p:cNvPr id="7" name="Rectangle 6"/>
          <p:cNvSpPr/>
          <p:nvPr/>
        </p:nvSpPr>
        <p:spPr>
          <a:xfrm>
            <a:off x="430763" y="1447800"/>
            <a:ext cx="8305800" cy="830997"/>
          </a:xfrm>
          <a:prstGeom prst="rect">
            <a:avLst/>
          </a:prstGeom>
        </p:spPr>
        <p:txBody>
          <a:bodyPr wrap="square">
            <a:spAutoFit/>
          </a:bodyPr>
          <a:lstStyle/>
          <a:p>
            <a:r>
              <a:rPr lang="en-US" sz="2400" b="1" dirty="0"/>
              <a:t>Collect Training Data</a:t>
            </a:r>
          </a:p>
          <a:p>
            <a:r>
              <a:rPr lang="en-US" sz="2400" dirty="0"/>
              <a:t>The more data we have, the better classifier we can make. </a:t>
            </a:r>
            <a:endParaRPr lang="en-US" sz="2000" dirty="0"/>
          </a:p>
        </p:txBody>
      </p:sp>
      <p:graphicFrame>
        <p:nvGraphicFramePr>
          <p:cNvPr id="2" name="Table 1"/>
          <p:cNvGraphicFramePr>
            <a:graphicFrameLocks noGrp="1"/>
          </p:cNvGraphicFramePr>
          <p:nvPr>
            <p:extLst>
              <p:ext uri="{D42A27DB-BD31-4B8C-83A1-F6EECF244321}">
                <p14:modId xmlns:p14="http://schemas.microsoft.com/office/powerpoint/2010/main" val="2747345380"/>
              </p:ext>
            </p:extLst>
          </p:nvPr>
        </p:nvGraphicFramePr>
        <p:xfrm>
          <a:off x="3124200" y="3333750"/>
          <a:ext cx="3200400" cy="2228850"/>
        </p:xfrm>
        <a:graphic>
          <a:graphicData uri="http://schemas.openxmlformats.org/drawingml/2006/table">
            <a:tbl>
              <a:tblPr>
                <a:tableStyleId>{5940675A-B579-460E-94D1-54222C63F5DA}</a:tableStyleId>
              </a:tblPr>
              <a:tblGrid>
                <a:gridCol w="1066800">
                  <a:extLst>
                    <a:ext uri="{9D8B030D-6E8A-4147-A177-3AD203B41FA5}">
                      <a16:colId xmlns:a16="http://schemas.microsoft.com/office/drawing/2014/main" val="20000"/>
                    </a:ext>
                  </a:extLst>
                </a:gridCol>
                <a:gridCol w="1066800">
                  <a:extLst>
                    <a:ext uri="{9D8B030D-6E8A-4147-A177-3AD203B41FA5}">
                      <a16:colId xmlns:a16="http://schemas.microsoft.com/office/drawing/2014/main" val="20001"/>
                    </a:ext>
                  </a:extLst>
                </a:gridCol>
                <a:gridCol w="1066800">
                  <a:extLst>
                    <a:ext uri="{9D8B030D-6E8A-4147-A177-3AD203B41FA5}">
                      <a16:colId xmlns:a16="http://schemas.microsoft.com/office/drawing/2014/main" val="20002"/>
                    </a:ext>
                  </a:extLst>
                </a:gridCol>
              </a:tblGrid>
              <a:tr h="371475">
                <a:tc>
                  <a:txBody>
                    <a:bodyPr/>
                    <a:lstStyle/>
                    <a:p>
                      <a:pPr algn="ctr" fontAlgn="ctr"/>
                      <a:r>
                        <a:rPr lang="en-CA" sz="2000" b="1" u="none" strike="noStrike" dirty="0">
                          <a:solidFill>
                            <a:schemeClr val="bg1"/>
                          </a:solidFill>
                          <a:effectLst/>
                        </a:rPr>
                        <a:t>Weight</a:t>
                      </a:r>
                      <a:endParaRPr lang="en-CA" sz="2000" b="1" i="0" u="none" strike="noStrike" dirty="0">
                        <a:solidFill>
                          <a:schemeClr val="bg1"/>
                        </a:solidFill>
                        <a:effectLst/>
                        <a:latin typeface="Calibri" panose="020F0502020204030204" pitchFamily="34" charset="0"/>
                      </a:endParaRPr>
                    </a:p>
                  </a:txBody>
                  <a:tcPr marL="6350" marR="6350" marT="6350" marB="0" anchor="ctr">
                    <a:solidFill>
                      <a:schemeClr val="tx2">
                        <a:lumMod val="60000"/>
                        <a:lumOff val="40000"/>
                      </a:schemeClr>
                    </a:solidFill>
                  </a:tcPr>
                </a:tc>
                <a:tc>
                  <a:txBody>
                    <a:bodyPr/>
                    <a:lstStyle/>
                    <a:p>
                      <a:pPr algn="ctr" fontAlgn="ctr"/>
                      <a:r>
                        <a:rPr lang="en-CA" sz="2000" b="1" u="none" strike="noStrike">
                          <a:solidFill>
                            <a:schemeClr val="bg1"/>
                          </a:solidFill>
                          <a:effectLst/>
                        </a:rPr>
                        <a:t>Texture</a:t>
                      </a:r>
                      <a:endParaRPr lang="en-CA" sz="2000" b="1" i="0" u="none" strike="noStrike">
                        <a:solidFill>
                          <a:schemeClr val="bg1"/>
                        </a:solidFill>
                        <a:effectLst/>
                        <a:latin typeface="Calibri" panose="020F0502020204030204" pitchFamily="34" charset="0"/>
                      </a:endParaRPr>
                    </a:p>
                  </a:txBody>
                  <a:tcPr marL="6350" marR="6350" marT="6350" marB="0" anchor="ctr">
                    <a:solidFill>
                      <a:schemeClr val="tx2">
                        <a:lumMod val="60000"/>
                        <a:lumOff val="40000"/>
                      </a:schemeClr>
                    </a:solidFill>
                  </a:tcPr>
                </a:tc>
                <a:tc>
                  <a:txBody>
                    <a:bodyPr/>
                    <a:lstStyle/>
                    <a:p>
                      <a:pPr algn="ctr" fontAlgn="ctr"/>
                      <a:r>
                        <a:rPr lang="en-CA" sz="2000" b="1" u="none" strike="noStrike" dirty="0">
                          <a:solidFill>
                            <a:schemeClr val="bg1"/>
                          </a:solidFill>
                          <a:effectLst/>
                        </a:rPr>
                        <a:t>Label</a:t>
                      </a:r>
                      <a:endParaRPr lang="en-CA" sz="2000" b="1" i="0" u="none" strike="noStrike" dirty="0">
                        <a:solidFill>
                          <a:schemeClr val="bg1"/>
                        </a:solidFill>
                        <a:effectLst/>
                        <a:latin typeface="Calibri" panose="020F0502020204030204" pitchFamily="34" charset="0"/>
                      </a:endParaRPr>
                    </a:p>
                  </a:txBody>
                  <a:tcPr marL="6350" marR="6350" marT="6350" marB="0" anchor="ctr">
                    <a:solidFill>
                      <a:schemeClr val="tx2">
                        <a:lumMod val="60000"/>
                        <a:lumOff val="40000"/>
                      </a:schemeClr>
                    </a:solidFill>
                  </a:tcPr>
                </a:tc>
                <a:extLst>
                  <a:ext uri="{0D108BD9-81ED-4DB2-BD59-A6C34878D82A}">
                    <a16:rowId xmlns:a16="http://schemas.microsoft.com/office/drawing/2014/main" val="10000"/>
                  </a:ext>
                </a:extLst>
              </a:tr>
              <a:tr h="371475">
                <a:tc>
                  <a:txBody>
                    <a:bodyPr/>
                    <a:lstStyle/>
                    <a:p>
                      <a:pPr algn="ctr" fontAlgn="ctr"/>
                      <a:r>
                        <a:rPr lang="en-CA" sz="2000" u="none" strike="noStrike" dirty="0">
                          <a:effectLst/>
                        </a:rPr>
                        <a:t>150g</a:t>
                      </a:r>
                      <a:endParaRPr lang="en-CA" sz="2000" b="0" i="0" u="none" strike="noStrike" dirty="0">
                        <a:solidFill>
                          <a:srgbClr val="000000"/>
                        </a:solidFill>
                        <a:effectLst/>
                        <a:latin typeface="Calibri" panose="020F0502020204030204" pitchFamily="34" charset="0"/>
                      </a:endParaRPr>
                    </a:p>
                  </a:txBody>
                  <a:tcPr marL="6350" marR="6350" marT="6350" marB="0" anchor="ctr"/>
                </a:tc>
                <a:tc>
                  <a:txBody>
                    <a:bodyPr/>
                    <a:lstStyle/>
                    <a:p>
                      <a:pPr algn="ctr" fontAlgn="ctr"/>
                      <a:r>
                        <a:rPr lang="en-CA" sz="2000" u="none" strike="noStrike">
                          <a:effectLst/>
                        </a:rPr>
                        <a:t>Bumpy</a:t>
                      </a:r>
                      <a:endParaRPr lang="en-CA" sz="2000" b="0"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ctr"/>
                      <a:r>
                        <a:rPr lang="en-CA" sz="2000" u="none" strike="noStrike">
                          <a:effectLst/>
                        </a:rPr>
                        <a:t>Orange</a:t>
                      </a:r>
                      <a:endParaRPr lang="en-CA" sz="2000" b="0" i="0" u="none" strike="noStrike">
                        <a:solidFill>
                          <a:srgbClr val="000000"/>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10001"/>
                  </a:ext>
                </a:extLst>
              </a:tr>
              <a:tr h="371475">
                <a:tc>
                  <a:txBody>
                    <a:bodyPr/>
                    <a:lstStyle/>
                    <a:p>
                      <a:pPr algn="ctr" fontAlgn="ctr"/>
                      <a:r>
                        <a:rPr lang="en-CA" sz="2000" u="none" strike="noStrike" dirty="0">
                          <a:effectLst/>
                        </a:rPr>
                        <a:t>170g</a:t>
                      </a:r>
                      <a:endParaRPr lang="en-CA" sz="2000" b="0" i="0" u="none" strike="noStrike" dirty="0">
                        <a:solidFill>
                          <a:srgbClr val="000000"/>
                        </a:solidFill>
                        <a:effectLst/>
                        <a:latin typeface="Calibri" panose="020F0502020204030204" pitchFamily="34" charset="0"/>
                      </a:endParaRPr>
                    </a:p>
                  </a:txBody>
                  <a:tcPr marL="6350" marR="6350" marT="6350" marB="0" anchor="ctr"/>
                </a:tc>
                <a:tc>
                  <a:txBody>
                    <a:bodyPr/>
                    <a:lstStyle/>
                    <a:p>
                      <a:pPr algn="ctr" fontAlgn="ctr"/>
                      <a:r>
                        <a:rPr lang="en-CA" sz="2000" u="none" strike="noStrike" dirty="0">
                          <a:effectLst/>
                        </a:rPr>
                        <a:t>Bumpy</a:t>
                      </a:r>
                      <a:endParaRPr lang="en-CA" sz="2000" b="0" i="0" u="none" strike="noStrike" dirty="0">
                        <a:solidFill>
                          <a:srgbClr val="000000"/>
                        </a:solidFill>
                        <a:effectLst/>
                        <a:latin typeface="Calibri" panose="020F0502020204030204" pitchFamily="34" charset="0"/>
                      </a:endParaRPr>
                    </a:p>
                  </a:txBody>
                  <a:tcPr marL="6350" marR="6350" marT="6350" marB="0" anchor="ctr"/>
                </a:tc>
                <a:tc>
                  <a:txBody>
                    <a:bodyPr/>
                    <a:lstStyle/>
                    <a:p>
                      <a:pPr algn="ctr" fontAlgn="ctr"/>
                      <a:r>
                        <a:rPr lang="en-CA" sz="2000" u="none" strike="noStrike">
                          <a:effectLst/>
                        </a:rPr>
                        <a:t>Orange</a:t>
                      </a:r>
                      <a:endParaRPr lang="en-CA" sz="2000" b="0" i="0" u="none" strike="noStrike">
                        <a:solidFill>
                          <a:srgbClr val="000000"/>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10002"/>
                  </a:ext>
                </a:extLst>
              </a:tr>
              <a:tr h="371475">
                <a:tc>
                  <a:txBody>
                    <a:bodyPr/>
                    <a:lstStyle/>
                    <a:p>
                      <a:pPr algn="ctr" fontAlgn="ctr"/>
                      <a:r>
                        <a:rPr lang="en-CA" sz="2000" u="none" strike="noStrike">
                          <a:effectLst/>
                        </a:rPr>
                        <a:t>140g</a:t>
                      </a:r>
                      <a:endParaRPr lang="en-CA" sz="2000" b="0"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ctr"/>
                      <a:r>
                        <a:rPr lang="en-CA" sz="2000" u="none" strike="noStrike">
                          <a:effectLst/>
                        </a:rPr>
                        <a:t>Smooth</a:t>
                      </a:r>
                      <a:endParaRPr lang="en-CA" sz="2000" b="0"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ctr"/>
                      <a:r>
                        <a:rPr lang="en-CA" sz="2000" u="none" strike="noStrike">
                          <a:effectLst/>
                        </a:rPr>
                        <a:t>Apple</a:t>
                      </a:r>
                      <a:endParaRPr lang="en-CA" sz="2000" b="0" i="0" u="none" strike="noStrike">
                        <a:solidFill>
                          <a:srgbClr val="000000"/>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10003"/>
                  </a:ext>
                </a:extLst>
              </a:tr>
              <a:tr h="371475">
                <a:tc>
                  <a:txBody>
                    <a:bodyPr/>
                    <a:lstStyle/>
                    <a:p>
                      <a:pPr algn="ctr" fontAlgn="ctr"/>
                      <a:r>
                        <a:rPr lang="en-CA" sz="2000" u="none" strike="noStrike" dirty="0">
                          <a:effectLst/>
                        </a:rPr>
                        <a:t>130g</a:t>
                      </a:r>
                      <a:endParaRPr lang="en-CA" sz="2000" b="0" i="0" u="none" strike="noStrike" dirty="0">
                        <a:solidFill>
                          <a:srgbClr val="000000"/>
                        </a:solidFill>
                        <a:effectLst/>
                        <a:latin typeface="Calibri" panose="020F0502020204030204" pitchFamily="34" charset="0"/>
                      </a:endParaRPr>
                    </a:p>
                  </a:txBody>
                  <a:tcPr marL="6350" marR="6350" marT="6350" marB="0" anchor="ctr"/>
                </a:tc>
                <a:tc>
                  <a:txBody>
                    <a:bodyPr/>
                    <a:lstStyle/>
                    <a:p>
                      <a:pPr algn="ctr" fontAlgn="ctr"/>
                      <a:r>
                        <a:rPr lang="en-CA" sz="2000" u="none" strike="noStrike">
                          <a:effectLst/>
                        </a:rPr>
                        <a:t>Smooth</a:t>
                      </a:r>
                      <a:endParaRPr lang="en-CA" sz="2000" b="0"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ctr"/>
                      <a:r>
                        <a:rPr lang="en-CA" sz="2000" u="none" strike="noStrike" dirty="0">
                          <a:effectLst/>
                        </a:rPr>
                        <a:t>Apple</a:t>
                      </a:r>
                      <a:endParaRPr lang="en-CA" sz="2000" b="0" i="0" u="none" strike="noStrike" dirty="0">
                        <a:solidFill>
                          <a:srgbClr val="000000"/>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10004"/>
                  </a:ext>
                </a:extLst>
              </a:tr>
              <a:tr h="371475">
                <a:tc>
                  <a:txBody>
                    <a:bodyPr/>
                    <a:lstStyle/>
                    <a:p>
                      <a:pPr algn="ctr" fontAlgn="t"/>
                      <a:r>
                        <a:rPr lang="en-CA" sz="2000" u="none" strike="noStrike">
                          <a:effectLst/>
                        </a:rPr>
                        <a:t>…</a:t>
                      </a:r>
                      <a:endParaRPr lang="en-CA" sz="2000" b="0" i="0" u="none" strike="noStrike">
                        <a:solidFill>
                          <a:srgbClr val="000000"/>
                        </a:solidFill>
                        <a:effectLst/>
                        <a:latin typeface="Calibri" panose="020F0502020204030204" pitchFamily="34" charset="0"/>
                      </a:endParaRPr>
                    </a:p>
                  </a:txBody>
                  <a:tcPr marL="6350" marR="6350" marT="6350" marB="0"/>
                </a:tc>
                <a:tc>
                  <a:txBody>
                    <a:bodyPr/>
                    <a:lstStyle/>
                    <a:p>
                      <a:pPr algn="ctr" fontAlgn="t"/>
                      <a:r>
                        <a:rPr lang="en-CA" sz="2000" u="none" strike="noStrike">
                          <a:effectLst/>
                        </a:rPr>
                        <a:t>…</a:t>
                      </a:r>
                      <a:endParaRPr lang="en-CA" sz="2000" b="0" i="0" u="none" strike="noStrike">
                        <a:solidFill>
                          <a:srgbClr val="000000"/>
                        </a:solidFill>
                        <a:effectLst/>
                        <a:latin typeface="Calibri" panose="020F0502020204030204" pitchFamily="34" charset="0"/>
                      </a:endParaRPr>
                    </a:p>
                  </a:txBody>
                  <a:tcPr marL="6350" marR="6350" marT="6350" marB="0"/>
                </a:tc>
                <a:tc>
                  <a:txBody>
                    <a:bodyPr/>
                    <a:lstStyle/>
                    <a:p>
                      <a:pPr algn="ctr" fontAlgn="t"/>
                      <a:r>
                        <a:rPr lang="en-CA" sz="2000" u="none" strike="noStrike" dirty="0">
                          <a:effectLst/>
                        </a:rPr>
                        <a:t>…</a:t>
                      </a:r>
                      <a:endParaRPr lang="en-CA" sz="2000" b="0" i="0" u="none" strike="noStrike" dirty="0">
                        <a:solidFill>
                          <a:srgbClr val="000000"/>
                        </a:solidFill>
                        <a:effectLst/>
                        <a:latin typeface="Calibri" panose="020F0502020204030204" pitchFamily="34" charset="0"/>
                      </a:endParaRPr>
                    </a:p>
                  </a:txBody>
                  <a:tcPr marL="6350" marR="6350" marT="6350" marB="0"/>
                </a:tc>
                <a:extLst>
                  <a:ext uri="{0D108BD9-81ED-4DB2-BD59-A6C34878D82A}">
                    <a16:rowId xmlns:a16="http://schemas.microsoft.com/office/drawing/2014/main" val="10005"/>
                  </a:ext>
                </a:extLst>
              </a:tr>
            </a:tbl>
          </a:graphicData>
        </a:graphic>
      </p:graphicFrame>
      <p:sp>
        <p:nvSpPr>
          <p:cNvPr id="4" name="Right Brace 3"/>
          <p:cNvSpPr/>
          <p:nvPr/>
        </p:nvSpPr>
        <p:spPr>
          <a:xfrm rot="16200000">
            <a:off x="3943350" y="2286000"/>
            <a:ext cx="342900" cy="152400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8" name="Rectangle 7"/>
          <p:cNvSpPr/>
          <p:nvPr/>
        </p:nvSpPr>
        <p:spPr>
          <a:xfrm>
            <a:off x="3395148" y="2353329"/>
            <a:ext cx="1439304" cy="523220"/>
          </a:xfrm>
          <a:prstGeom prst="rect">
            <a:avLst/>
          </a:prstGeom>
          <a:noFill/>
        </p:spPr>
        <p:txBody>
          <a:bodyPr wrap="none" lIns="91440" tIns="45720" rIns="91440" bIns="45720">
            <a:spAutoFit/>
          </a:bodyPr>
          <a:lstStyle/>
          <a:p>
            <a:pPr algn="ctr"/>
            <a:r>
              <a:rPr lang="en-US" sz="2800" dirty="0">
                <a:ln w="0"/>
                <a:solidFill>
                  <a:schemeClr val="accent1"/>
                </a:solidFill>
                <a:effectLst>
                  <a:outerShdw blurRad="38100" dist="25400" dir="5400000" algn="ctr" rotWithShape="0">
                    <a:srgbClr val="6E747A">
                      <a:alpha val="43000"/>
                    </a:srgbClr>
                  </a:outerShdw>
                </a:effectLst>
              </a:rPr>
              <a:t>Features</a:t>
            </a:r>
          </a:p>
        </p:txBody>
      </p:sp>
      <p:sp>
        <p:nvSpPr>
          <p:cNvPr id="16" name="Rectangle 15"/>
          <p:cNvSpPr/>
          <p:nvPr/>
        </p:nvSpPr>
        <p:spPr>
          <a:xfrm rot="16200000">
            <a:off x="1518671" y="4122553"/>
            <a:ext cx="1556773" cy="523220"/>
          </a:xfrm>
          <a:prstGeom prst="rect">
            <a:avLst/>
          </a:prstGeom>
          <a:noFill/>
        </p:spPr>
        <p:txBody>
          <a:bodyPr wrap="none" lIns="91440" tIns="45720" rIns="91440" bIns="45720">
            <a:spAutoFit/>
          </a:bodyPr>
          <a:lstStyle/>
          <a:p>
            <a:pPr algn="ctr"/>
            <a:r>
              <a:rPr lang="en-US" sz="2800" dirty="0">
                <a:ln w="0"/>
                <a:solidFill>
                  <a:schemeClr val="accent1"/>
                </a:solidFill>
                <a:effectLst>
                  <a:outerShdw blurRad="38100" dist="25400" dir="5400000" algn="ctr" rotWithShape="0">
                    <a:srgbClr val="6E747A">
                      <a:alpha val="43000"/>
                    </a:srgbClr>
                  </a:outerShdw>
                </a:effectLst>
              </a:rPr>
              <a:t>Examples</a:t>
            </a:r>
          </a:p>
        </p:txBody>
      </p:sp>
      <p:sp>
        <p:nvSpPr>
          <p:cNvPr id="10" name="Left Brace 9"/>
          <p:cNvSpPr/>
          <p:nvPr/>
        </p:nvSpPr>
        <p:spPr>
          <a:xfrm>
            <a:off x="2590800" y="3738695"/>
            <a:ext cx="381000" cy="134765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Tree>
    <p:extLst>
      <p:ext uri="{BB962C8B-B14F-4D97-AF65-F5344CB8AC3E}">
        <p14:creationId xmlns:p14="http://schemas.microsoft.com/office/powerpoint/2010/main" val="2840958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E5CB9BE-B8B5-4AEE-A991-DD2E74CC3A09}"/>
              </a:ext>
            </a:extLst>
          </p:cNvPr>
          <p:cNvPicPr>
            <a:picLocks noChangeAspect="1"/>
          </p:cNvPicPr>
          <p:nvPr/>
        </p:nvPicPr>
        <p:blipFill>
          <a:blip r:embed="rId3"/>
          <a:stretch>
            <a:fillRect/>
          </a:stretch>
        </p:blipFill>
        <p:spPr>
          <a:xfrm>
            <a:off x="1447800" y="2590584"/>
            <a:ext cx="6477000" cy="2623215"/>
          </a:xfrm>
          <a:prstGeom prst="rect">
            <a:avLst/>
          </a:prstGeom>
        </p:spPr>
      </p:pic>
      <p:sp>
        <p:nvSpPr>
          <p:cNvPr id="6" name="Slide Number Placeholder 8"/>
          <p:cNvSpPr>
            <a:spLocks noGrp="1"/>
          </p:cNvSpPr>
          <p:nvPr>
            <p:ph type="sldNum" sz="quarter" idx="12"/>
          </p:nvPr>
        </p:nvSpPr>
        <p:spPr>
          <a:xfrm rot="16200000">
            <a:off x="8496302" y="6362700"/>
            <a:ext cx="609599" cy="381001"/>
          </a:xfrm>
        </p:spPr>
        <p:txBody>
          <a:bodyPr/>
          <a:lstStyle/>
          <a:p>
            <a:fld id="{B6F15528-21DE-4FAA-801E-634DDDAF4B2B}" type="slidenum">
              <a:rPr lang="en-US" sz="2400" smtClean="0"/>
              <a:pPr/>
              <a:t>31</a:t>
            </a:fld>
            <a:endParaRPr lang="en-US" sz="2400" dirty="0"/>
          </a:p>
        </p:txBody>
      </p:sp>
      <p:sp>
        <p:nvSpPr>
          <p:cNvPr id="19" name="Rectangle 18"/>
          <p:cNvSpPr/>
          <p:nvPr/>
        </p:nvSpPr>
        <p:spPr>
          <a:xfrm>
            <a:off x="457200" y="533400"/>
            <a:ext cx="8305800" cy="707886"/>
          </a:xfrm>
          <a:prstGeom prst="rect">
            <a:avLst/>
          </a:prstGeom>
        </p:spPr>
        <p:txBody>
          <a:bodyPr wrap="square">
            <a:spAutoFit/>
          </a:bodyPr>
          <a:lstStyle/>
          <a:p>
            <a:r>
              <a:rPr lang="en-US" sz="4000" dirty="0"/>
              <a:t>Supervised Learning Recipe</a:t>
            </a:r>
            <a:endParaRPr lang="en-US" sz="3600" dirty="0"/>
          </a:p>
        </p:txBody>
      </p:sp>
      <p:sp>
        <p:nvSpPr>
          <p:cNvPr id="7" name="Rectangle 6"/>
          <p:cNvSpPr/>
          <p:nvPr/>
        </p:nvSpPr>
        <p:spPr>
          <a:xfrm>
            <a:off x="430763" y="1447800"/>
            <a:ext cx="8305800" cy="1138773"/>
          </a:xfrm>
          <a:prstGeom prst="rect">
            <a:avLst/>
          </a:prstGeom>
        </p:spPr>
        <p:txBody>
          <a:bodyPr wrap="square">
            <a:spAutoFit/>
          </a:bodyPr>
          <a:lstStyle/>
          <a:p>
            <a:r>
              <a:rPr lang="en-US" sz="2400" b="1" dirty="0"/>
              <a:t>Collect Training Data</a:t>
            </a:r>
          </a:p>
          <a:p>
            <a:r>
              <a:rPr lang="en-US" sz="2400" dirty="0"/>
              <a:t>Let’s get back to our “hello-world.py” file:</a:t>
            </a:r>
          </a:p>
          <a:p>
            <a:endParaRPr lang="en-US" sz="2000" dirty="0"/>
          </a:p>
        </p:txBody>
      </p:sp>
      <p:sp>
        <p:nvSpPr>
          <p:cNvPr id="11" name="Line Callout 1 10"/>
          <p:cNvSpPr/>
          <p:nvPr/>
        </p:nvSpPr>
        <p:spPr>
          <a:xfrm>
            <a:off x="410710" y="4129733"/>
            <a:ext cx="914400" cy="381000"/>
          </a:xfrm>
          <a:prstGeom prst="borderCallout1">
            <a:avLst>
              <a:gd name="adj1" fmla="val -83067"/>
              <a:gd name="adj2" fmla="val 165799"/>
              <a:gd name="adj3" fmla="val -2952"/>
              <a:gd name="adj4" fmla="val 101803"/>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CA" dirty="0"/>
              <a:t>Output</a:t>
            </a:r>
          </a:p>
        </p:txBody>
      </p:sp>
      <p:sp>
        <p:nvSpPr>
          <p:cNvPr id="15" name="Line Callout 1 14"/>
          <p:cNvSpPr/>
          <p:nvPr/>
        </p:nvSpPr>
        <p:spPr>
          <a:xfrm>
            <a:off x="390657" y="3521191"/>
            <a:ext cx="914400" cy="381000"/>
          </a:xfrm>
          <a:prstGeom prst="borderCallout1">
            <a:avLst>
              <a:gd name="adj1" fmla="val 41122"/>
              <a:gd name="adj2" fmla="val 169210"/>
              <a:gd name="adj3" fmla="val 41130"/>
              <a:gd name="adj4" fmla="val 102823"/>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CA" dirty="0"/>
              <a:t>Input</a:t>
            </a:r>
          </a:p>
        </p:txBody>
      </p:sp>
    </p:spTree>
    <p:extLst>
      <p:ext uri="{BB962C8B-B14F-4D97-AF65-F5344CB8AC3E}">
        <p14:creationId xmlns:p14="http://schemas.microsoft.com/office/powerpoint/2010/main" val="871477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8"/>
          <p:cNvSpPr>
            <a:spLocks noGrp="1"/>
          </p:cNvSpPr>
          <p:nvPr>
            <p:ph type="sldNum" sz="quarter" idx="12"/>
          </p:nvPr>
        </p:nvSpPr>
        <p:spPr>
          <a:xfrm rot="16200000">
            <a:off x="8496302" y="6362700"/>
            <a:ext cx="609599" cy="381001"/>
          </a:xfrm>
        </p:spPr>
        <p:txBody>
          <a:bodyPr/>
          <a:lstStyle/>
          <a:p>
            <a:fld id="{B6F15528-21DE-4FAA-801E-634DDDAF4B2B}" type="slidenum">
              <a:rPr lang="en-US" sz="2400" smtClean="0"/>
              <a:pPr/>
              <a:t>32</a:t>
            </a:fld>
            <a:endParaRPr lang="en-US" sz="2400" dirty="0"/>
          </a:p>
        </p:txBody>
      </p:sp>
      <p:sp>
        <p:nvSpPr>
          <p:cNvPr id="19" name="Rectangle 18"/>
          <p:cNvSpPr/>
          <p:nvPr/>
        </p:nvSpPr>
        <p:spPr>
          <a:xfrm>
            <a:off x="457200" y="533400"/>
            <a:ext cx="8305800" cy="707886"/>
          </a:xfrm>
          <a:prstGeom prst="rect">
            <a:avLst/>
          </a:prstGeom>
        </p:spPr>
        <p:txBody>
          <a:bodyPr wrap="square">
            <a:spAutoFit/>
          </a:bodyPr>
          <a:lstStyle/>
          <a:p>
            <a:r>
              <a:rPr lang="en-US" sz="4000" dirty="0"/>
              <a:t>Supervised Learning Recipe</a:t>
            </a:r>
            <a:endParaRPr lang="en-US" sz="3600" dirty="0"/>
          </a:p>
        </p:txBody>
      </p:sp>
      <p:sp>
        <p:nvSpPr>
          <p:cNvPr id="7" name="Rectangle 6"/>
          <p:cNvSpPr/>
          <p:nvPr/>
        </p:nvSpPr>
        <p:spPr>
          <a:xfrm>
            <a:off x="430763" y="1447800"/>
            <a:ext cx="8305800" cy="1138773"/>
          </a:xfrm>
          <a:prstGeom prst="rect">
            <a:avLst/>
          </a:prstGeom>
        </p:spPr>
        <p:txBody>
          <a:bodyPr wrap="square">
            <a:spAutoFit/>
          </a:bodyPr>
          <a:lstStyle/>
          <a:p>
            <a:r>
              <a:rPr lang="en-US" sz="2400" b="1" dirty="0"/>
              <a:t>Collect Training Data</a:t>
            </a:r>
          </a:p>
          <a:p>
            <a:r>
              <a:rPr lang="en-US" sz="2400" dirty="0"/>
              <a:t>Replacing features and labels with integer values.</a:t>
            </a:r>
          </a:p>
          <a:p>
            <a:endParaRPr lang="en-US" sz="2000" dirty="0"/>
          </a:p>
        </p:txBody>
      </p:sp>
      <p:pic>
        <p:nvPicPr>
          <p:cNvPr id="2" name="Picture 1">
            <a:extLst>
              <a:ext uri="{FF2B5EF4-FFF2-40B4-BE49-F238E27FC236}">
                <a16:creationId xmlns:a16="http://schemas.microsoft.com/office/drawing/2014/main" id="{C8103A1B-1449-4633-BCDF-9E6CE161B67B}"/>
              </a:ext>
            </a:extLst>
          </p:cNvPr>
          <p:cNvPicPr>
            <a:picLocks noChangeAspect="1"/>
          </p:cNvPicPr>
          <p:nvPr/>
        </p:nvPicPr>
        <p:blipFill>
          <a:blip r:embed="rId3"/>
          <a:stretch>
            <a:fillRect/>
          </a:stretch>
        </p:blipFill>
        <p:spPr>
          <a:xfrm>
            <a:off x="1295399" y="2683899"/>
            <a:ext cx="6677025" cy="2704225"/>
          </a:xfrm>
          <a:prstGeom prst="rect">
            <a:avLst/>
          </a:prstGeom>
        </p:spPr>
      </p:pic>
      <p:sp>
        <p:nvSpPr>
          <p:cNvPr id="9" name="Line Callout 1 10">
            <a:extLst>
              <a:ext uri="{FF2B5EF4-FFF2-40B4-BE49-F238E27FC236}">
                <a16:creationId xmlns:a16="http://schemas.microsoft.com/office/drawing/2014/main" id="{343AE1A3-EE21-4850-8BFA-1A011F0679A8}"/>
              </a:ext>
            </a:extLst>
          </p:cNvPr>
          <p:cNvSpPr/>
          <p:nvPr/>
        </p:nvSpPr>
        <p:spPr>
          <a:xfrm>
            <a:off x="304800" y="4271428"/>
            <a:ext cx="914400" cy="381000"/>
          </a:xfrm>
          <a:prstGeom prst="borderCallout1">
            <a:avLst>
              <a:gd name="adj1" fmla="val -83067"/>
              <a:gd name="adj2" fmla="val 165799"/>
              <a:gd name="adj3" fmla="val -2952"/>
              <a:gd name="adj4" fmla="val 101803"/>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CA" dirty="0"/>
              <a:t>Output</a:t>
            </a:r>
          </a:p>
        </p:txBody>
      </p:sp>
      <p:sp>
        <p:nvSpPr>
          <p:cNvPr id="10" name="Line Callout 1 14">
            <a:extLst>
              <a:ext uri="{FF2B5EF4-FFF2-40B4-BE49-F238E27FC236}">
                <a16:creationId xmlns:a16="http://schemas.microsoft.com/office/drawing/2014/main" id="{074D80E8-FA9E-45AB-831F-23A24BDD8A3B}"/>
              </a:ext>
            </a:extLst>
          </p:cNvPr>
          <p:cNvSpPr/>
          <p:nvPr/>
        </p:nvSpPr>
        <p:spPr>
          <a:xfrm>
            <a:off x="284747" y="3662886"/>
            <a:ext cx="914400" cy="381000"/>
          </a:xfrm>
          <a:prstGeom prst="borderCallout1">
            <a:avLst>
              <a:gd name="adj1" fmla="val 41122"/>
              <a:gd name="adj2" fmla="val 169210"/>
              <a:gd name="adj3" fmla="val 41130"/>
              <a:gd name="adj4" fmla="val 102823"/>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CA" dirty="0"/>
              <a:t>Input</a:t>
            </a:r>
          </a:p>
        </p:txBody>
      </p:sp>
    </p:spTree>
    <p:extLst>
      <p:ext uri="{BB962C8B-B14F-4D97-AF65-F5344CB8AC3E}">
        <p14:creationId xmlns:p14="http://schemas.microsoft.com/office/powerpoint/2010/main" val="2543351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8"/>
          <p:cNvSpPr>
            <a:spLocks noGrp="1"/>
          </p:cNvSpPr>
          <p:nvPr>
            <p:ph type="sldNum" sz="quarter" idx="12"/>
          </p:nvPr>
        </p:nvSpPr>
        <p:spPr>
          <a:xfrm rot="16200000">
            <a:off x="8496302" y="6362700"/>
            <a:ext cx="609599" cy="381001"/>
          </a:xfrm>
        </p:spPr>
        <p:txBody>
          <a:bodyPr/>
          <a:lstStyle/>
          <a:p>
            <a:fld id="{B6F15528-21DE-4FAA-801E-634DDDAF4B2B}" type="slidenum">
              <a:rPr lang="en-US" sz="2400" smtClean="0"/>
              <a:pPr/>
              <a:t>33</a:t>
            </a:fld>
            <a:endParaRPr lang="en-US" sz="2400" dirty="0"/>
          </a:p>
        </p:txBody>
      </p:sp>
      <p:sp>
        <p:nvSpPr>
          <p:cNvPr id="19" name="Rectangle 18"/>
          <p:cNvSpPr/>
          <p:nvPr/>
        </p:nvSpPr>
        <p:spPr>
          <a:xfrm>
            <a:off x="457200" y="533400"/>
            <a:ext cx="8305800" cy="707886"/>
          </a:xfrm>
          <a:prstGeom prst="rect">
            <a:avLst/>
          </a:prstGeom>
        </p:spPr>
        <p:txBody>
          <a:bodyPr wrap="square">
            <a:spAutoFit/>
          </a:bodyPr>
          <a:lstStyle/>
          <a:p>
            <a:r>
              <a:rPr lang="en-US" sz="4000" dirty="0"/>
              <a:t>Supervised Learning Recipe</a:t>
            </a:r>
            <a:endParaRPr lang="en-US" sz="3600" dirty="0"/>
          </a:p>
        </p:txBody>
      </p:sp>
      <p:sp>
        <p:nvSpPr>
          <p:cNvPr id="9" name="Right Arrow 8"/>
          <p:cNvSpPr/>
          <p:nvPr/>
        </p:nvSpPr>
        <p:spPr>
          <a:xfrm>
            <a:off x="2667000" y="3431433"/>
            <a:ext cx="685800" cy="304800"/>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CA"/>
          </a:p>
        </p:txBody>
      </p:sp>
      <p:sp>
        <p:nvSpPr>
          <p:cNvPr id="3" name="Rectangle 2"/>
          <p:cNvSpPr/>
          <p:nvPr/>
        </p:nvSpPr>
        <p:spPr>
          <a:xfrm>
            <a:off x="425899" y="2982843"/>
            <a:ext cx="2042809" cy="128435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800" dirty="0"/>
              <a:t>Collect Training Data</a:t>
            </a:r>
            <a:endParaRPr lang="en-CA" sz="2800" dirty="0"/>
          </a:p>
        </p:txBody>
      </p:sp>
      <p:sp>
        <p:nvSpPr>
          <p:cNvPr id="12" name="Rectangle 11"/>
          <p:cNvSpPr/>
          <p:nvPr/>
        </p:nvSpPr>
        <p:spPr>
          <a:xfrm>
            <a:off x="3551092" y="2982843"/>
            <a:ext cx="2042809" cy="128435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dirty="0"/>
              <a:t>Training Classifier</a:t>
            </a:r>
            <a:endParaRPr lang="en-CA" sz="2800" dirty="0"/>
          </a:p>
        </p:txBody>
      </p:sp>
      <p:sp>
        <p:nvSpPr>
          <p:cNvPr id="14" name="Right Arrow 13"/>
          <p:cNvSpPr/>
          <p:nvPr/>
        </p:nvSpPr>
        <p:spPr>
          <a:xfrm>
            <a:off x="5792193" y="3516444"/>
            <a:ext cx="685800" cy="304800"/>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CA"/>
          </a:p>
        </p:txBody>
      </p:sp>
      <p:sp>
        <p:nvSpPr>
          <p:cNvPr id="15" name="Rectangle 14"/>
          <p:cNvSpPr/>
          <p:nvPr/>
        </p:nvSpPr>
        <p:spPr>
          <a:xfrm>
            <a:off x="6664571" y="2982843"/>
            <a:ext cx="2042809" cy="128435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800" dirty="0"/>
              <a:t>Make Predictions</a:t>
            </a:r>
            <a:endParaRPr lang="en-CA" sz="2800" dirty="0"/>
          </a:p>
        </p:txBody>
      </p:sp>
      <p:sp>
        <p:nvSpPr>
          <p:cNvPr id="10" name="Rectangle 9"/>
          <p:cNvSpPr/>
          <p:nvPr/>
        </p:nvSpPr>
        <p:spPr>
          <a:xfrm>
            <a:off x="430763" y="1447800"/>
            <a:ext cx="8305800" cy="830997"/>
          </a:xfrm>
          <a:prstGeom prst="rect">
            <a:avLst/>
          </a:prstGeom>
        </p:spPr>
        <p:txBody>
          <a:bodyPr wrap="square">
            <a:spAutoFit/>
          </a:bodyPr>
          <a:lstStyle/>
          <a:p>
            <a:r>
              <a:rPr lang="en-US" sz="2400" b="1" dirty="0"/>
              <a:t>Training Classifier</a:t>
            </a:r>
          </a:p>
          <a:p>
            <a:r>
              <a:rPr lang="en-US" sz="2400" dirty="0"/>
              <a:t>Training classifier using a decision tree model:</a:t>
            </a:r>
            <a:endParaRPr lang="en-US" sz="2000" dirty="0"/>
          </a:p>
        </p:txBody>
      </p:sp>
    </p:spTree>
    <p:extLst>
      <p:ext uri="{BB962C8B-B14F-4D97-AF65-F5344CB8AC3E}">
        <p14:creationId xmlns:p14="http://schemas.microsoft.com/office/powerpoint/2010/main" val="2170811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8"/>
          <p:cNvSpPr>
            <a:spLocks noGrp="1"/>
          </p:cNvSpPr>
          <p:nvPr>
            <p:ph type="sldNum" sz="quarter" idx="12"/>
          </p:nvPr>
        </p:nvSpPr>
        <p:spPr>
          <a:xfrm rot="16200000">
            <a:off x="8496302" y="6362700"/>
            <a:ext cx="609599" cy="381001"/>
          </a:xfrm>
        </p:spPr>
        <p:txBody>
          <a:bodyPr/>
          <a:lstStyle/>
          <a:p>
            <a:fld id="{B6F15528-21DE-4FAA-801E-634DDDAF4B2B}" type="slidenum">
              <a:rPr lang="en-US" sz="2400" smtClean="0"/>
              <a:pPr/>
              <a:t>34</a:t>
            </a:fld>
            <a:endParaRPr lang="en-US" sz="2400" dirty="0"/>
          </a:p>
        </p:txBody>
      </p:sp>
      <p:sp>
        <p:nvSpPr>
          <p:cNvPr id="19" name="Rectangle 18"/>
          <p:cNvSpPr/>
          <p:nvPr/>
        </p:nvSpPr>
        <p:spPr>
          <a:xfrm>
            <a:off x="457200" y="533400"/>
            <a:ext cx="8305800" cy="707886"/>
          </a:xfrm>
          <a:prstGeom prst="rect">
            <a:avLst/>
          </a:prstGeom>
        </p:spPr>
        <p:txBody>
          <a:bodyPr wrap="square">
            <a:spAutoFit/>
          </a:bodyPr>
          <a:lstStyle/>
          <a:p>
            <a:r>
              <a:rPr lang="en-US" sz="4000" dirty="0"/>
              <a:t>Supervised Learning Recipe</a:t>
            </a:r>
            <a:endParaRPr lang="en-US" sz="3600" dirty="0"/>
          </a:p>
        </p:txBody>
      </p:sp>
      <p:sp>
        <p:nvSpPr>
          <p:cNvPr id="10" name="Rectangle 9"/>
          <p:cNvSpPr/>
          <p:nvPr/>
        </p:nvSpPr>
        <p:spPr>
          <a:xfrm>
            <a:off x="430763" y="1447800"/>
            <a:ext cx="8305800" cy="1200329"/>
          </a:xfrm>
          <a:prstGeom prst="rect">
            <a:avLst/>
          </a:prstGeom>
        </p:spPr>
        <p:txBody>
          <a:bodyPr wrap="square">
            <a:spAutoFit/>
          </a:bodyPr>
          <a:lstStyle/>
          <a:p>
            <a:r>
              <a:rPr lang="en-US" sz="2400" b="1" dirty="0"/>
              <a:t>Training Classifier</a:t>
            </a:r>
          </a:p>
          <a:p>
            <a:r>
              <a:rPr lang="en-US" sz="2400" dirty="0"/>
              <a:t>We use Decision Tree as our classifier and let’s assume it as a box of rules for now.</a:t>
            </a:r>
            <a:endParaRPr lang="en-US" sz="2000" dirty="0"/>
          </a:p>
        </p:txBody>
      </p:sp>
      <p:sp>
        <p:nvSpPr>
          <p:cNvPr id="2" name="Oval 1"/>
          <p:cNvSpPr/>
          <p:nvPr/>
        </p:nvSpPr>
        <p:spPr>
          <a:xfrm>
            <a:off x="3360576" y="3915747"/>
            <a:ext cx="304800" cy="3048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13" name="Oval 12"/>
          <p:cNvSpPr/>
          <p:nvPr/>
        </p:nvSpPr>
        <p:spPr>
          <a:xfrm>
            <a:off x="4398606" y="2830286"/>
            <a:ext cx="304800" cy="3048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cxnSp>
        <p:nvCxnSpPr>
          <p:cNvPr id="7" name="Straight Connector 6"/>
          <p:cNvCxnSpPr/>
          <p:nvPr/>
        </p:nvCxnSpPr>
        <p:spPr>
          <a:xfrm flipH="1">
            <a:off x="3665376" y="3200400"/>
            <a:ext cx="639924" cy="682690"/>
          </a:xfrm>
          <a:prstGeom prst="line">
            <a:avLst/>
          </a:prstGeom>
          <a:ln>
            <a:solidFill>
              <a:schemeClr val="bg1">
                <a:lumMod val="65000"/>
              </a:schemeClr>
            </a:solidFill>
          </a:ln>
        </p:spPr>
        <p:style>
          <a:lnRef idx="2">
            <a:schemeClr val="dk1"/>
          </a:lnRef>
          <a:fillRef idx="0">
            <a:schemeClr val="dk1"/>
          </a:fillRef>
          <a:effectRef idx="1">
            <a:schemeClr val="dk1"/>
          </a:effectRef>
          <a:fontRef idx="minor">
            <a:schemeClr val="tx1"/>
          </a:fontRef>
        </p:style>
      </p:cxnSp>
      <p:cxnSp>
        <p:nvCxnSpPr>
          <p:cNvPr id="20" name="Straight Connector 19"/>
          <p:cNvCxnSpPr/>
          <p:nvPr/>
        </p:nvCxnSpPr>
        <p:spPr>
          <a:xfrm flipH="1">
            <a:off x="2720652" y="4281974"/>
            <a:ext cx="639924" cy="682690"/>
          </a:xfrm>
          <a:prstGeom prst="line">
            <a:avLst/>
          </a:prstGeom>
          <a:ln>
            <a:solidFill>
              <a:schemeClr val="bg1">
                <a:lumMod val="65000"/>
              </a:schemeClr>
            </a:solidFill>
          </a:ln>
        </p:spPr>
        <p:style>
          <a:lnRef idx="2">
            <a:schemeClr val="dk1"/>
          </a:lnRef>
          <a:fillRef idx="0">
            <a:schemeClr val="dk1"/>
          </a:fillRef>
          <a:effectRef idx="1">
            <a:schemeClr val="dk1"/>
          </a:effectRef>
          <a:fontRef idx="minor">
            <a:schemeClr val="tx1"/>
          </a:fontRef>
        </p:style>
      </p:cxnSp>
      <p:cxnSp>
        <p:nvCxnSpPr>
          <p:cNvPr id="21" name="Straight Connector 20"/>
          <p:cNvCxnSpPr/>
          <p:nvPr/>
        </p:nvCxnSpPr>
        <p:spPr>
          <a:xfrm>
            <a:off x="4724400" y="3200400"/>
            <a:ext cx="685800" cy="715347"/>
          </a:xfrm>
          <a:prstGeom prst="line">
            <a:avLst/>
          </a:prstGeom>
          <a:ln>
            <a:solidFill>
              <a:schemeClr val="bg1">
                <a:lumMod val="65000"/>
              </a:schemeClr>
            </a:solidFill>
          </a:ln>
        </p:spPr>
        <p:style>
          <a:lnRef idx="2">
            <a:schemeClr val="dk1"/>
          </a:lnRef>
          <a:fillRef idx="0">
            <a:schemeClr val="dk1"/>
          </a:fillRef>
          <a:effectRef idx="1">
            <a:schemeClr val="dk1"/>
          </a:effectRef>
          <a:fontRef idx="minor">
            <a:schemeClr val="tx1"/>
          </a:fontRef>
        </p:style>
      </p:cxnSp>
      <p:sp>
        <p:nvSpPr>
          <p:cNvPr id="24" name="Rectangle 23"/>
          <p:cNvSpPr/>
          <p:nvPr/>
        </p:nvSpPr>
        <p:spPr>
          <a:xfrm>
            <a:off x="609600" y="3820309"/>
            <a:ext cx="2666514" cy="461665"/>
          </a:xfrm>
          <a:prstGeom prst="rect">
            <a:avLst/>
          </a:prstGeom>
        </p:spPr>
        <p:txBody>
          <a:bodyPr wrap="square">
            <a:spAutoFit/>
          </a:bodyPr>
          <a:lstStyle/>
          <a:p>
            <a:r>
              <a:rPr lang="en-US" sz="2400" b="1" dirty="0">
                <a:solidFill>
                  <a:schemeClr val="tx1">
                    <a:lumMod val="50000"/>
                    <a:lumOff val="50000"/>
                  </a:schemeClr>
                </a:solidFill>
              </a:rPr>
              <a:t>Texture = bumpy?</a:t>
            </a:r>
            <a:endParaRPr lang="en-US" sz="2000" b="1" dirty="0">
              <a:solidFill>
                <a:schemeClr val="tx1">
                  <a:lumMod val="50000"/>
                  <a:lumOff val="50000"/>
                </a:schemeClr>
              </a:solidFill>
            </a:endParaRPr>
          </a:p>
        </p:txBody>
      </p:sp>
      <p:sp>
        <p:nvSpPr>
          <p:cNvPr id="25" name="Rectangle 24"/>
          <p:cNvSpPr/>
          <p:nvPr/>
        </p:nvSpPr>
        <p:spPr>
          <a:xfrm>
            <a:off x="4953000" y="2658848"/>
            <a:ext cx="2666514" cy="461665"/>
          </a:xfrm>
          <a:prstGeom prst="rect">
            <a:avLst/>
          </a:prstGeom>
        </p:spPr>
        <p:txBody>
          <a:bodyPr wrap="square">
            <a:spAutoFit/>
          </a:bodyPr>
          <a:lstStyle/>
          <a:p>
            <a:r>
              <a:rPr lang="en-US" sz="2400" b="1" dirty="0">
                <a:solidFill>
                  <a:schemeClr val="bg1">
                    <a:lumMod val="85000"/>
                  </a:schemeClr>
                </a:solidFill>
              </a:rPr>
              <a:t>Weight &gt; 150g?</a:t>
            </a:r>
            <a:endParaRPr lang="en-US" sz="2000" b="1" dirty="0">
              <a:solidFill>
                <a:schemeClr val="bg1">
                  <a:lumMod val="85000"/>
                </a:schemeClr>
              </a:solidFill>
            </a:endParaRPr>
          </a:p>
        </p:txBody>
      </p:sp>
      <p:sp>
        <p:nvSpPr>
          <p:cNvPr id="26" name="Rectangle 25"/>
          <p:cNvSpPr/>
          <p:nvPr/>
        </p:nvSpPr>
        <p:spPr>
          <a:xfrm>
            <a:off x="5235960" y="3200400"/>
            <a:ext cx="631440" cy="461665"/>
          </a:xfrm>
          <a:prstGeom prst="rect">
            <a:avLst/>
          </a:prstGeom>
        </p:spPr>
        <p:txBody>
          <a:bodyPr wrap="square">
            <a:spAutoFit/>
          </a:bodyPr>
          <a:lstStyle/>
          <a:p>
            <a:r>
              <a:rPr lang="en-US" sz="2400" b="1" dirty="0">
                <a:solidFill>
                  <a:schemeClr val="bg1">
                    <a:lumMod val="85000"/>
                  </a:schemeClr>
                </a:solidFill>
              </a:rPr>
              <a:t>No</a:t>
            </a:r>
            <a:endParaRPr lang="en-US" sz="2000" b="1" dirty="0">
              <a:solidFill>
                <a:schemeClr val="bg1">
                  <a:lumMod val="85000"/>
                </a:schemeClr>
              </a:solidFill>
            </a:endParaRPr>
          </a:p>
        </p:txBody>
      </p:sp>
      <p:sp>
        <p:nvSpPr>
          <p:cNvPr id="27" name="Rectangle 26"/>
          <p:cNvSpPr/>
          <p:nvPr/>
        </p:nvSpPr>
        <p:spPr>
          <a:xfrm>
            <a:off x="3124200" y="3200400"/>
            <a:ext cx="631440" cy="400110"/>
          </a:xfrm>
          <a:prstGeom prst="rect">
            <a:avLst/>
          </a:prstGeom>
        </p:spPr>
        <p:txBody>
          <a:bodyPr wrap="square">
            <a:spAutoFit/>
          </a:bodyPr>
          <a:lstStyle/>
          <a:p>
            <a:r>
              <a:rPr lang="en-US" sz="2000" b="1" dirty="0">
                <a:solidFill>
                  <a:schemeClr val="bg1">
                    <a:lumMod val="85000"/>
                  </a:schemeClr>
                </a:solidFill>
              </a:rPr>
              <a:t>Yes</a:t>
            </a:r>
          </a:p>
        </p:txBody>
      </p:sp>
      <p:sp>
        <p:nvSpPr>
          <p:cNvPr id="28" name="Rectangle 27"/>
          <p:cNvSpPr/>
          <p:nvPr/>
        </p:nvSpPr>
        <p:spPr>
          <a:xfrm>
            <a:off x="2416560" y="4343400"/>
            <a:ext cx="631440" cy="400110"/>
          </a:xfrm>
          <a:prstGeom prst="rect">
            <a:avLst/>
          </a:prstGeom>
        </p:spPr>
        <p:txBody>
          <a:bodyPr wrap="square">
            <a:spAutoFit/>
          </a:bodyPr>
          <a:lstStyle/>
          <a:p>
            <a:r>
              <a:rPr lang="en-US" sz="2000" b="1" dirty="0">
                <a:solidFill>
                  <a:schemeClr val="bg1">
                    <a:lumMod val="85000"/>
                  </a:schemeClr>
                </a:solidFill>
              </a:rPr>
              <a:t>Yes</a:t>
            </a:r>
          </a:p>
        </p:txBody>
      </p:sp>
      <p:cxnSp>
        <p:nvCxnSpPr>
          <p:cNvPr id="29" name="Straight Connector 28"/>
          <p:cNvCxnSpPr/>
          <p:nvPr/>
        </p:nvCxnSpPr>
        <p:spPr>
          <a:xfrm>
            <a:off x="3665376" y="4287417"/>
            <a:ext cx="685800" cy="715347"/>
          </a:xfrm>
          <a:prstGeom prst="line">
            <a:avLst/>
          </a:prstGeom>
          <a:ln>
            <a:solidFill>
              <a:schemeClr val="bg1">
                <a:lumMod val="65000"/>
              </a:schemeClr>
            </a:solidFill>
          </a:ln>
        </p:spPr>
        <p:style>
          <a:lnRef idx="2">
            <a:schemeClr val="dk1"/>
          </a:lnRef>
          <a:fillRef idx="0">
            <a:schemeClr val="dk1"/>
          </a:fillRef>
          <a:effectRef idx="1">
            <a:schemeClr val="dk1"/>
          </a:effectRef>
          <a:fontRef idx="minor">
            <a:schemeClr val="tx1"/>
          </a:fontRef>
        </p:style>
      </p:cxnSp>
      <p:sp>
        <p:nvSpPr>
          <p:cNvPr id="30" name="Rectangle 29"/>
          <p:cNvSpPr/>
          <p:nvPr/>
        </p:nvSpPr>
        <p:spPr>
          <a:xfrm>
            <a:off x="4191000" y="4347513"/>
            <a:ext cx="631440" cy="461665"/>
          </a:xfrm>
          <a:prstGeom prst="rect">
            <a:avLst/>
          </a:prstGeom>
        </p:spPr>
        <p:txBody>
          <a:bodyPr wrap="square">
            <a:spAutoFit/>
          </a:bodyPr>
          <a:lstStyle/>
          <a:p>
            <a:r>
              <a:rPr lang="en-US" sz="2400" b="1" dirty="0">
                <a:solidFill>
                  <a:schemeClr val="bg1">
                    <a:lumMod val="85000"/>
                  </a:schemeClr>
                </a:solidFill>
              </a:rPr>
              <a:t>No</a:t>
            </a:r>
            <a:endParaRPr lang="en-US" sz="2000" b="1" dirty="0">
              <a:solidFill>
                <a:schemeClr val="bg1">
                  <a:lumMod val="85000"/>
                </a:schemeClr>
              </a:solidFill>
            </a:endParaRPr>
          </a:p>
        </p:txBody>
      </p:sp>
      <p:sp>
        <p:nvSpPr>
          <p:cNvPr id="31" name="Rectangle 30"/>
          <p:cNvSpPr/>
          <p:nvPr/>
        </p:nvSpPr>
        <p:spPr>
          <a:xfrm>
            <a:off x="1850640" y="5181600"/>
            <a:ext cx="1425474" cy="7299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800" b="1" dirty="0"/>
              <a:t>Orange</a:t>
            </a:r>
          </a:p>
        </p:txBody>
      </p:sp>
      <p:sp>
        <p:nvSpPr>
          <p:cNvPr id="32" name="Rectangle 31"/>
          <p:cNvSpPr/>
          <p:nvPr/>
        </p:nvSpPr>
        <p:spPr>
          <a:xfrm>
            <a:off x="3949571" y="5181599"/>
            <a:ext cx="1425474" cy="7299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800" b="1" dirty="0"/>
              <a:t>Apple</a:t>
            </a:r>
          </a:p>
        </p:txBody>
      </p:sp>
    </p:spTree>
    <p:extLst>
      <p:ext uri="{BB962C8B-B14F-4D97-AF65-F5344CB8AC3E}">
        <p14:creationId xmlns:p14="http://schemas.microsoft.com/office/powerpoint/2010/main" val="2684290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8"/>
          <p:cNvSpPr>
            <a:spLocks noGrp="1"/>
          </p:cNvSpPr>
          <p:nvPr>
            <p:ph type="sldNum" sz="quarter" idx="12"/>
          </p:nvPr>
        </p:nvSpPr>
        <p:spPr>
          <a:xfrm rot="16200000">
            <a:off x="8496302" y="6362700"/>
            <a:ext cx="609599" cy="381001"/>
          </a:xfrm>
        </p:spPr>
        <p:txBody>
          <a:bodyPr/>
          <a:lstStyle/>
          <a:p>
            <a:fld id="{B6F15528-21DE-4FAA-801E-634DDDAF4B2B}" type="slidenum">
              <a:rPr lang="en-US" sz="2400" smtClean="0"/>
              <a:pPr/>
              <a:t>35</a:t>
            </a:fld>
            <a:endParaRPr lang="en-US" sz="2400" dirty="0"/>
          </a:p>
        </p:txBody>
      </p:sp>
      <p:sp>
        <p:nvSpPr>
          <p:cNvPr id="19" name="Rectangle 18"/>
          <p:cNvSpPr/>
          <p:nvPr/>
        </p:nvSpPr>
        <p:spPr>
          <a:xfrm>
            <a:off x="457200" y="533400"/>
            <a:ext cx="8305800" cy="707886"/>
          </a:xfrm>
          <a:prstGeom prst="rect">
            <a:avLst/>
          </a:prstGeom>
        </p:spPr>
        <p:txBody>
          <a:bodyPr wrap="square">
            <a:spAutoFit/>
          </a:bodyPr>
          <a:lstStyle/>
          <a:p>
            <a:r>
              <a:rPr lang="en-US" sz="4000" dirty="0"/>
              <a:t>Supervised Learning Recipe</a:t>
            </a:r>
            <a:endParaRPr lang="en-US" sz="3600" dirty="0"/>
          </a:p>
        </p:txBody>
      </p:sp>
      <p:sp>
        <p:nvSpPr>
          <p:cNvPr id="10" name="Rectangle 9"/>
          <p:cNvSpPr/>
          <p:nvPr/>
        </p:nvSpPr>
        <p:spPr>
          <a:xfrm>
            <a:off x="430763" y="1447800"/>
            <a:ext cx="8305800" cy="1877437"/>
          </a:xfrm>
          <a:prstGeom prst="rect">
            <a:avLst/>
          </a:prstGeom>
        </p:spPr>
        <p:txBody>
          <a:bodyPr wrap="square">
            <a:spAutoFit/>
          </a:bodyPr>
          <a:lstStyle/>
          <a:p>
            <a:r>
              <a:rPr lang="en-US" sz="2400" b="1" dirty="0"/>
              <a:t>Training Classifier</a:t>
            </a:r>
          </a:p>
          <a:p>
            <a:r>
              <a:rPr lang="en-US" sz="2400" b="1" dirty="0"/>
              <a:t>Why Decision Tree?</a:t>
            </a:r>
          </a:p>
          <a:p>
            <a:pPr marL="342900" indent="-342900">
              <a:buFont typeface="Arial" panose="020B0604020202020204" pitchFamily="34" charset="0"/>
              <a:buChar char="•"/>
            </a:pPr>
            <a:r>
              <a:rPr lang="en-US" sz="2400" dirty="0"/>
              <a:t>Easy to read and understand</a:t>
            </a:r>
          </a:p>
          <a:p>
            <a:pPr marL="342900" indent="-342900">
              <a:buFont typeface="Arial" panose="020B0604020202020204" pitchFamily="34" charset="0"/>
              <a:buChar char="•"/>
            </a:pPr>
            <a:r>
              <a:rPr lang="en-US" sz="2400" dirty="0"/>
              <a:t>One of the few models that are interpretable</a:t>
            </a:r>
          </a:p>
          <a:p>
            <a:endParaRPr lang="en-US" sz="2000" dirty="0"/>
          </a:p>
        </p:txBody>
      </p:sp>
    </p:spTree>
    <p:extLst>
      <p:ext uri="{BB962C8B-B14F-4D97-AF65-F5344CB8AC3E}">
        <p14:creationId xmlns:p14="http://schemas.microsoft.com/office/powerpoint/2010/main" val="33316787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8"/>
          <p:cNvSpPr>
            <a:spLocks noGrp="1"/>
          </p:cNvSpPr>
          <p:nvPr>
            <p:ph type="sldNum" sz="quarter" idx="12"/>
          </p:nvPr>
        </p:nvSpPr>
        <p:spPr>
          <a:xfrm rot="16200000">
            <a:off x="8496302" y="6362700"/>
            <a:ext cx="609599" cy="381001"/>
          </a:xfrm>
        </p:spPr>
        <p:txBody>
          <a:bodyPr/>
          <a:lstStyle/>
          <a:p>
            <a:fld id="{B6F15528-21DE-4FAA-801E-634DDDAF4B2B}" type="slidenum">
              <a:rPr lang="en-US" sz="2400" smtClean="0"/>
              <a:pPr/>
              <a:t>36</a:t>
            </a:fld>
            <a:endParaRPr lang="en-US" sz="2400" dirty="0"/>
          </a:p>
        </p:txBody>
      </p:sp>
      <p:sp>
        <p:nvSpPr>
          <p:cNvPr id="19" name="Rectangle 18"/>
          <p:cNvSpPr/>
          <p:nvPr/>
        </p:nvSpPr>
        <p:spPr>
          <a:xfrm>
            <a:off x="457200" y="533400"/>
            <a:ext cx="8305800" cy="707886"/>
          </a:xfrm>
          <a:prstGeom prst="rect">
            <a:avLst/>
          </a:prstGeom>
        </p:spPr>
        <p:txBody>
          <a:bodyPr wrap="square">
            <a:spAutoFit/>
          </a:bodyPr>
          <a:lstStyle/>
          <a:p>
            <a:r>
              <a:rPr lang="en-US" sz="4000" dirty="0"/>
              <a:t>Supervised Learning Recipe</a:t>
            </a:r>
            <a:endParaRPr lang="en-US" sz="3600" dirty="0"/>
          </a:p>
        </p:txBody>
      </p:sp>
      <p:sp>
        <p:nvSpPr>
          <p:cNvPr id="10" name="Rectangle 9"/>
          <p:cNvSpPr/>
          <p:nvPr/>
        </p:nvSpPr>
        <p:spPr>
          <a:xfrm>
            <a:off x="430763" y="1447800"/>
            <a:ext cx="8305800" cy="830997"/>
          </a:xfrm>
          <a:prstGeom prst="rect">
            <a:avLst/>
          </a:prstGeom>
        </p:spPr>
        <p:txBody>
          <a:bodyPr wrap="square">
            <a:spAutoFit/>
          </a:bodyPr>
          <a:lstStyle/>
          <a:p>
            <a:r>
              <a:rPr lang="en-US" sz="2400" b="1" dirty="0"/>
              <a:t>Training Classifier</a:t>
            </a:r>
          </a:p>
          <a:p>
            <a:r>
              <a:rPr lang="en-US" sz="2400" dirty="0"/>
              <a:t>We have different classifiers, and decision tree is one of them.</a:t>
            </a:r>
            <a:endParaRPr lang="en-US" sz="2000" dirty="0"/>
          </a:p>
        </p:txBody>
      </p:sp>
      <p:grpSp>
        <p:nvGrpSpPr>
          <p:cNvPr id="3" name="Group 2"/>
          <p:cNvGrpSpPr/>
          <p:nvPr/>
        </p:nvGrpSpPr>
        <p:grpSpPr>
          <a:xfrm>
            <a:off x="3673434" y="3328386"/>
            <a:ext cx="1662336" cy="1237861"/>
            <a:chOff x="1850640" y="2830286"/>
            <a:chExt cx="3559560" cy="3081289"/>
          </a:xfrm>
        </p:grpSpPr>
        <p:sp>
          <p:nvSpPr>
            <p:cNvPr id="2" name="Oval 1"/>
            <p:cNvSpPr/>
            <p:nvPr/>
          </p:nvSpPr>
          <p:spPr>
            <a:xfrm>
              <a:off x="3360576" y="3915747"/>
              <a:ext cx="304800" cy="3048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13" name="Oval 12"/>
            <p:cNvSpPr/>
            <p:nvPr/>
          </p:nvSpPr>
          <p:spPr>
            <a:xfrm>
              <a:off x="4398606" y="2830286"/>
              <a:ext cx="304800" cy="3048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cxnSp>
          <p:nvCxnSpPr>
            <p:cNvPr id="7" name="Straight Connector 6"/>
            <p:cNvCxnSpPr/>
            <p:nvPr/>
          </p:nvCxnSpPr>
          <p:spPr>
            <a:xfrm flipH="1">
              <a:off x="3665376" y="3200400"/>
              <a:ext cx="639924" cy="682690"/>
            </a:xfrm>
            <a:prstGeom prst="line">
              <a:avLst/>
            </a:prstGeom>
            <a:ln>
              <a:solidFill>
                <a:schemeClr val="bg1">
                  <a:lumMod val="65000"/>
                </a:schemeClr>
              </a:solidFill>
            </a:ln>
          </p:spPr>
          <p:style>
            <a:lnRef idx="2">
              <a:schemeClr val="dk1"/>
            </a:lnRef>
            <a:fillRef idx="0">
              <a:schemeClr val="dk1"/>
            </a:fillRef>
            <a:effectRef idx="1">
              <a:schemeClr val="dk1"/>
            </a:effectRef>
            <a:fontRef idx="minor">
              <a:schemeClr val="tx1"/>
            </a:fontRef>
          </p:style>
        </p:cxnSp>
        <p:cxnSp>
          <p:nvCxnSpPr>
            <p:cNvPr id="20" name="Straight Connector 19"/>
            <p:cNvCxnSpPr/>
            <p:nvPr/>
          </p:nvCxnSpPr>
          <p:spPr>
            <a:xfrm flipH="1">
              <a:off x="2720652" y="4281974"/>
              <a:ext cx="639924" cy="682690"/>
            </a:xfrm>
            <a:prstGeom prst="line">
              <a:avLst/>
            </a:prstGeom>
            <a:ln>
              <a:solidFill>
                <a:schemeClr val="bg1">
                  <a:lumMod val="65000"/>
                </a:schemeClr>
              </a:solidFill>
            </a:ln>
          </p:spPr>
          <p:style>
            <a:lnRef idx="2">
              <a:schemeClr val="dk1"/>
            </a:lnRef>
            <a:fillRef idx="0">
              <a:schemeClr val="dk1"/>
            </a:fillRef>
            <a:effectRef idx="1">
              <a:schemeClr val="dk1"/>
            </a:effectRef>
            <a:fontRef idx="minor">
              <a:schemeClr val="tx1"/>
            </a:fontRef>
          </p:style>
        </p:cxnSp>
        <p:cxnSp>
          <p:nvCxnSpPr>
            <p:cNvPr id="21" name="Straight Connector 20"/>
            <p:cNvCxnSpPr/>
            <p:nvPr/>
          </p:nvCxnSpPr>
          <p:spPr>
            <a:xfrm>
              <a:off x="4724400" y="3200400"/>
              <a:ext cx="685800" cy="715347"/>
            </a:xfrm>
            <a:prstGeom prst="line">
              <a:avLst/>
            </a:prstGeom>
            <a:ln>
              <a:solidFill>
                <a:schemeClr val="bg1">
                  <a:lumMod val="65000"/>
                </a:schemeClr>
              </a:solidFill>
            </a:ln>
          </p:spPr>
          <p:style>
            <a:lnRef idx="2">
              <a:schemeClr val="dk1"/>
            </a:lnRef>
            <a:fillRef idx="0">
              <a:schemeClr val="dk1"/>
            </a:fillRef>
            <a:effectRef idx="1">
              <a:schemeClr val="dk1"/>
            </a:effectRef>
            <a:fontRef idx="minor">
              <a:schemeClr val="tx1"/>
            </a:fontRef>
          </p:style>
        </p:cxnSp>
        <p:cxnSp>
          <p:nvCxnSpPr>
            <p:cNvPr id="29" name="Straight Connector 28"/>
            <p:cNvCxnSpPr/>
            <p:nvPr/>
          </p:nvCxnSpPr>
          <p:spPr>
            <a:xfrm>
              <a:off x="3665376" y="4287417"/>
              <a:ext cx="685800" cy="715347"/>
            </a:xfrm>
            <a:prstGeom prst="line">
              <a:avLst/>
            </a:prstGeom>
            <a:ln>
              <a:solidFill>
                <a:schemeClr val="bg1">
                  <a:lumMod val="65000"/>
                </a:schemeClr>
              </a:solidFill>
            </a:ln>
          </p:spPr>
          <p:style>
            <a:lnRef idx="2">
              <a:schemeClr val="dk1"/>
            </a:lnRef>
            <a:fillRef idx="0">
              <a:schemeClr val="dk1"/>
            </a:fillRef>
            <a:effectRef idx="1">
              <a:schemeClr val="dk1"/>
            </a:effectRef>
            <a:fontRef idx="minor">
              <a:schemeClr val="tx1"/>
            </a:fontRef>
          </p:style>
        </p:cxnSp>
        <p:sp>
          <p:nvSpPr>
            <p:cNvPr id="31" name="Rectangle 30"/>
            <p:cNvSpPr/>
            <p:nvPr/>
          </p:nvSpPr>
          <p:spPr>
            <a:xfrm>
              <a:off x="1850640" y="5181600"/>
              <a:ext cx="1425474" cy="7299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800" b="1" dirty="0"/>
            </a:p>
          </p:txBody>
        </p:sp>
        <p:sp>
          <p:nvSpPr>
            <p:cNvPr id="32" name="Rectangle 31"/>
            <p:cNvSpPr/>
            <p:nvPr/>
          </p:nvSpPr>
          <p:spPr>
            <a:xfrm>
              <a:off x="3949571" y="5181599"/>
              <a:ext cx="1425474" cy="7299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800" b="1" dirty="0"/>
            </a:p>
          </p:txBody>
        </p:sp>
      </p:grpSp>
      <p:grpSp>
        <p:nvGrpSpPr>
          <p:cNvPr id="4" name="Group 3"/>
          <p:cNvGrpSpPr/>
          <p:nvPr/>
        </p:nvGrpSpPr>
        <p:grpSpPr>
          <a:xfrm>
            <a:off x="540120" y="3416850"/>
            <a:ext cx="8070480" cy="1078950"/>
            <a:chOff x="609600" y="3388801"/>
            <a:chExt cx="8070480" cy="1078950"/>
          </a:xfrm>
        </p:grpSpPr>
        <p:grpSp>
          <p:nvGrpSpPr>
            <p:cNvPr id="23" name="Group 22"/>
            <p:cNvGrpSpPr/>
            <p:nvPr/>
          </p:nvGrpSpPr>
          <p:grpSpPr>
            <a:xfrm>
              <a:off x="2763719" y="3388801"/>
              <a:ext cx="5916361" cy="1078950"/>
              <a:chOff x="2578349" y="2959650"/>
              <a:chExt cx="5916361" cy="1078950"/>
            </a:xfrm>
          </p:grpSpPr>
          <p:sp>
            <p:nvSpPr>
              <p:cNvPr id="35" name="Right Arrow 34"/>
              <p:cNvSpPr/>
              <p:nvPr/>
            </p:nvSpPr>
            <p:spPr>
              <a:xfrm>
                <a:off x="2578349" y="3346725"/>
                <a:ext cx="11430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6" name="Right Arrow 35"/>
              <p:cNvSpPr/>
              <p:nvPr/>
            </p:nvSpPr>
            <p:spPr>
              <a:xfrm>
                <a:off x="5150400" y="3346725"/>
                <a:ext cx="11430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7" name="Rectangle 36"/>
              <p:cNvSpPr/>
              <p:nvPr/>
            </p:nvSpPr>
            <p:spPr>
              <a:xfrm>
                <a:off x="6477000" y="2959650"/>
                <a:ext cx="2017710" cy="10789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600" b="1" dirty="0"/>
                  <a:t>“Orange”</a:t>
                </a:r>
              </a:p>
            </p:txBody>
          </p:sp>
        </p:grpSp>
        <p:sp>
          <p:nvSpPr>
            <p:cNvPr id="38" name="Rectangle 37"/>
            <p:cNvSpPr/>
            <p:nvPr/>
          </p:nvSpPr>
          <p:spPr>
            <a:xfrm>
              <a:off x="609600" y="3388801"/>
              <a:ext cx="2017710" cy="10789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800" dirty="0"/>
                <a:t>160g</a:t>
              </a:r>
              <a:br>
                <a:rPr lang="en-CA" sz="2800" dirty="0"/>
              </a:br>
              <a:r>
                <a:rPr lang="en-CA" sz="2800" dirty="0"/>
                <a:t>Bumpy</a:t>
              </a:r>
            </a:p>
          </p:txBody>
        </p:sp>
      </p:grpSp>
    </p:spTree>
    <p:extLst>
      <p:ext uri="{BB962C8B-B14F-4D97-AF65-F5344CB8AC3E}">
        <p14:creationId xmlns:p14="http://schemas.microsoft.com/office/powerpoint/2010/main" val="1716497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8"/>
          <p:cNvSpPr>
            <a:spLocks noGrp="1"/>
          </p:cNvSpPr>
          <p:nvPr>
            <p:ph type="sldNum" sz="quarter" idx="12"/>
          </p:nvPr>
        </p:nvSpPr>
        <p:spPr>
          <a:xfrm rot="16200000">
            <a:off x="8496302" y="6362700"/>
            <a:ext cx="609599" cy="381001"/>
          </a:xfrm>
        </p:spPr>
        <p:txBody>
          <a:bodyPr/>
          <a:lstStyle/>
          <a:p>
            <a:fld id="{B6F15528-21DE-4FAA-801E-634DDDAF4B2B}" type="slidenum">
              <a:rPr lang="en-US" sz="2400" smtClean="0"/>
              <a:pPr/>
              <a:t>37</a:t>
            </a:fld>
            <a:endParaRPr lang="en-US" sz="2400" dirty="0"/>
          </a:p>
        </p:txBody>
      </p:sp>
      <p:sp>
        <p:nvSpPr>
          <p:cNvPr id="19" name="Rectangle 18"/>
          <p:cNvSpPr/>
          <p:nvPr/>
        </p:nvSpPr>
        <p:spPr>
          <a:xfrm>
            <a:off x="457200" y="533400"/>
            <a:ext cx="8305800" cy="707886"/>
          </a:xfrm>
          <a:prstGeom prst="rect">
            <a:avLst/>
          </a:prstGeom>
        </p:spPr>
        <p:txBody>
          <a:bodyPr wrap="square">
            <a:spAutoFit/>
          </a:bodyPr>
          <a:lstStyle/>
          <a:p>
            <a:r>
              <a:rPr lang="en-US" sz="4000" dirty="0"/>
              <a:t>Supervised Learning Recipe</a:t>
            </a:r>
            <a:endParaRPr lang="en-US" sz="3600" dirty="0"/>
          </a:p>
        </p:txBody>
      </p:sp>
      <p:sp>
        <p:nvSpPr>
          <p:cNvPr id="10" name="Rectangle 9"/>
          <p:cNvSpPr/>
          <p:nvPr/>
        </p:nvSpPr>
        <p:spPr>
          <a:xfrm>
            <a:off x="430763" y="1447800"/>
            <a:ext cx="8305800" cy="1569660"/>
          </a:xfrm>
          <a:prstGeom prst="rect">
            <a:avLst/>
          </a:prstGeom>
        </p:spPr>
        <p:txBody>
          <a:bodyPr wrap="square">
            <a:spAutoFit/>
          </a:bodyPr>
          <a:lstStyle/>
          <a:p>
            <a:r>
              <a:rPr lang="en-US" sz="2400" b="1" dirty="0"/>
              <a:t>Training Classifier</a:t>
            </a:r>
          </a:p>
          <a:p>
            <a:r>
              <a:rPr lang="en-US" sz="2400" dirty="0"/>
              <a:t>At this point we define a classifier which is a box of rules. It does not know anything about “apple” and “orange” yet. To train it we need a learning algorithm.</a:t>
            </a:r>
            <a:endParaRPr lang="en-US" sz="2000" dirty="0"/>
          </a:p>
        </p:txBody>
      </p:sp>
      <p:pic>
        <p:nvPicPr>
          <p:cNvPr id="2" name="Picture 1">
            <a:extLst>
              <a:ext uri="{FF2B5EF4-FFF2-40B4-BE49-F238E27FC236}">
                <a16:creationId xmlns:a16="http://schemas.microsoft.com/office/drawing/2014/main" id="{1F6DFFBB-2FE5-4B24-ABD6-EDBFE133CA22}"/>
              </a:ext>
            </a:extLst>
          </p:cNvPr>
          <p:cNvPicPr>
            <a:picLocks noChangeAspect="1"/>
          </p:cNvPicPr>
          <p:nvPr/>
        </p:nvPicPr>
        <p:blipFill>
          <a:blip r:embed="rId3"/>
          <a:stretch>
            <a:fillRect/>
          </a:stretch>
        </p:blipFill>
        <p:spPr>
          <a:xfrm>
            <a:off x="1219200" y="3267621"/>
            <a:ext cx="6781800" cy="2746660"/>
          </a:xfrm>
          <a:prstGeom prst="rect">
            <a:avLst/>
          </a:prstGeom>
        </p:spPr>
      </p:pic>
    </p:spTree>
    <p:extLst>
      <p:ext uri="{BB962C8B-B14F-4D97-AF65-F5344CB8AC3E}">
        <p14:creationId xmlns:p14="http://schemas.microsoft.com/office/powerpoint/2010/main" val="30431226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8" descr="Image result for oran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352800" y="4953000"/>
            <a:ext cx="809714" cy="74598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Image result for apple white background"/>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876800" y="4407845"/>
            <a:ext cx="910116" cy="777271"/>
          </a:xfrm>
          <a:prstGeom prst="rect">
            <a:avLst/>
          </a:prstGeom>
          <a:noFill/>
          <a:extLst>
            <a:ext uri="{909E8E84-426E-40DD-AFC4-6F175D3DCCD1}">
              <a14:hiddenFill xmlns:a14="http://schemas.microsoft.com/office/drawing/2010/main">
                <a:solidFill>
                  <a:srgbClr val="FFFFFF"/>
                </a:solidFill>
              </a14:hiddenFill>
            </a:ext>
          </a:extLst>
        </p:spPr>
      </p:pic>
      <p:sp>
        <p:nvSpPr>
          <p:cNvPr id="6" name="Slide Number Placeholder 8"/>
          <p:cNvSpPr>
            <a:spLocks noGrp="1"/>
          </p:cNvSpPr>
          <p:nvPr>
            <p:ph type="sldNum" sz="quarter" idx="12"/>
          </p:nvPr>
        </p:nvSpPr>
        <p:spPr>
          <a:xfrm rot="16200000">
            <a:off x="8496302" y="6362700"/>
            <a:ext cx="609599" cy="381001"/>
          </a:xfrm>
        </p:spPr>
        <p:txBody>
          <a:bodyPr/>
          <a:lstStyle/>
          <a:p>
            <a:fld id="{B6F15528-21DE-4FAA-801E-634DDDAF4B2B}" type="slidenum">
              <a:rPr lang="en-US" sz="2400" smtClean="0"/>
              <a:pPr/>
              <a:t>38</a:t>
            </a:fld>
            <a:endParaRPr lang="en-US" sz="2400" dirty="0"/>
          </a:p>
        </p:txBody>
      </p:sp>
      <p:sp>
        <p:nvSpPr>
          <p:cNvPr id="19" name="Rectangle 18"/>
          <p:cNvSpPr/>
          <p:nvPr/>
        </p:nvSpPr>
        <p:spPr>
          <a:xfrm>
            <a:off x="457200" y="533400"/>
            <a:ext cx="8305800" cy="707886"/>
          </a:xfrm>
          <a:prstGeom prst="rect">
            <a:avLst/>
          </a:prstGeom>
        </p:spPr>
        <p:txBody>
          <a:bodyPr wrap="square">
            <a:spAutoFit/>
          </a:bodyPr>
          <a:lstStyle/>
          <a:p>
            <a:r>
              <a:rPr lang="en-US" sz="4000" dirty="0"/>
              <a:t>Supervised Learning Recipe</a:t>
            </a:r>
            <a:endParaRPr lang="en-US" sz="3600" dirty="0"/>
          </a:p>
        </p:txBody>
      </p:sp>
      <p:sp>
        <p:nvSpPr>
          <p:cNvPr id="10" name="Rectangle 9"/>
          <p:cNvSpPr/>
          <p:nvPr/>
        </p:nvSpPr>
        <p:spPr>
          <a:xfrm>
            <a:off x="430763" y="1447800"/>
            <a:ext cx="8305800" cy="1569660"/>
          </a:xfrm>
          <a:prstGeom prst="rect">
            <a:avLst/>
          </a:prstGeom>
        </p:spPr>
        <p:txBody>
          <a:bodyPr wrap="square">
            <a:spAutoFit/>
          </a:bodyPr>
          <a:lstStyle/>
          <a:p>
            <a:r>
              <a:rPr lang="en-US" sz="2400" b="1" dirty="0"/>
              <a:t>Training Classifier</a:t>
            </a:r>
          </a:p>
          <a:p>
            <a:r>
              <a:rPr lang="en-US" sz="2400" dirty="0"/>
              <a:t>If we consider a </a:t>
            </a:r>
            <a:r>
              <a:rPr lang="en-US" sz="2400" b="1" dirty="0"/>
              <a:t>classifier</a:t>
            </a:r>
            <a:r>
              <a:rPr lang="en-US" sz="2400" dirty="0"/>
              <a:t> as a box of rules, then we can assume a </a:t>
            </a:r>
            <a:r>
              <a:rPr lang="en-US" sz="2400" b="1" dirty="0"/>
              <a:t>learning algorithm </a:t>
            </a:r>
            <a:r>
              <a:rPr lang="en-US" sz="2400" dirty="0"/>
              <a:t>as the procedure that creates those rules. It does that by finding patterns in our training data.</a:t>
            </a:r>
          </a:p>
        </p:txBody>
      </p:sp>
      <p:sp>
        <p:nvSpPr>
          <p:cNvPr id="2" name="AutoShape 2" descr="Image result for scal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sp>
        <p:nvSpPr>
          <p:cNvPr id="3" name="AutoShape 4" descr="Image result for scal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pic>
        <p:nvPicPr>
          <p:cNvPr id="3078" name="Picture 6" descr="Image result for scal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502734" y="3502090"/>
            <a:ext cx="2161857" cy="2514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4479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8"/>
          <p:cNvSpPr>
            <a:spLocks noGrp="1"/>
          </p:cNvSpPr>
          <p:nvPr>
            <p:ph type="sldNum" sz="quarter" idx="12"/>
          </p:nvPr>
        </p:nvSpPr>
        <p:spPr>
          <a:xfrm rot="16200000">
            <a:off x="8496302" y="6362700"/>
            <a:ext cx="609599" cy="381001"/>
          </a:xfrm>
        </p:spPr>
        <p:txBody>
          <a:bodyPr/>
          <a:lstStyle/>
          <a:p>
            <a:fld id="{B6F15528-21DE-4FAA-801E-634DDDAF4B2B}" type="slidenum">
              <a:rPr lang="en-US" sz="2400" smtClean="0"/>
              <a:pPr/>
              <a:t>39</a:t>
            </a:fld>
            <a:endParaRPr lang="en-US" sz="2400" dirty="0"/>
          </a:p>
        </p:txBody>
      </p:sp>
      <p:sp>
        <p:nvSpPr>
          <p:cNvPr id="19" name="Rectangle 18"/>
          <p:cNvSpPr/>
          <p:nvPr/>
        </p:nvSpPr>
        <p:spPr>
          <a:xfrm>
            <a:off x="457200" y="533400"/>
            <a:ext cx="8305800" cy="707886"/>
          </a:xfrm>
          <a:prstGeom prst="rect">
            <a:avLst/>
          </a:prstGeom>
        </p:spPr>
        <p:txBody>
          <a:bodyPr wrap="square">
            <a:spAutoFit/>
          </a:bodyPr>
          <a:lstStyle/>
          <a:p>
            <a:r>
              <a:rPr lang="en-US" sz="4000" dirty="0"/>
              <a:t>Supervised Learning Recipe</a:t>
            </a:r>
            <a:endParaRPr lang="en-US" sz="3600" dirty="0"/>
          </a:p>
        </p:txBody>
      </p:sp>
      <p:sp>
        <p:nvSpPr>
          <p:cNvPr id="10" name="Rectangle 9"/>
          <p:cNvSpPr/>
          <p:nvPr/>
        </p:nvSpPr>
        <p:spPr>
          <a:xfrm>
            <a:off x="430763" y="1447800"/>
            <a:ext cx="8305800" cy="1200329"/>
          </a:xfrm>
          <a:prstGeom prst="rect">
            <a:avLst/>
          </a:prstGeom>
        </p:spPr>
        <p:txBody>
          <a:bodyPr wrap="square">
            <a:spAutoFit/>
          </a:bodyPr>
          <a:lstStyle/>
          <a:p>
            <a:r>
              <a:rPr lang="en-US" sz="2400" b="1" dirty="0"/>
              <a:t>Training Classifier</a:t>
            </a:r>
          </a:p>
          <a:p>
            <a:r>
              <a:rPr lang="en-US" sz="2400" dirty="0"/>
              <a:t>In </a:t>
            </a:r>
            <a:r>
              <a:rPr lang="en-US" sz="2400" dirty="0" err="1"/>
              <a:t>scikit</a:t>
            </a:r>
            <a:r>
              <a:rPr lang="en-US" sz="2400" dirty="0"/>
              <a:t> the training algorithm is included in the classifier object and is called fit, which is finding patterns in data.</a:t>
            </a:r>
            <a:endParaRPr lang="en-US" sz="2000" dirty="0"/>
          </a:p>
        </p:txBody>
      </p:sp>
      <p:pic>
        <p:nvPicPr>
          <p:cNvPr id="3" name="Picture 2">
            <a:extLst>
              <a:ext uri="{FF2B5EF4-FFF2-40B4-BE49-F238E27FC236}">
                <a16:creationId xmlns:a16="http://schemas.microsoft.com/office/drawing/2014/main" id="{14065BA4-6670-4F44-94F1-7CFC425347B7}"/>
              </a:ext>
            </a:extLst>
          </p:cNvPr>
          <p:cNvPicPr>
            <a:picLocks noChangeAspect="1"/>
          </p:cNvPicPr>
          <p:nvPr/>
        </p:nvPicPr>
        <p:blipFill>
          <a:blip r:embed="rId3"/>
          <a:stretch>
            <a:fillRect/>
          </a:stretch>
        </p:blipFill>
        <p:spPr>
          <a:xfrm>
            <a:off x="952500" y="3223974"/>
            <a:ext cx="7239000" cy="2931828"/>
          </a:xfrm>
          <a:prstGeom prst="rect">
            <a:avLst/>
          </a:prstGeom>
        </p:spPr>
      </p:pic>
    </p:spTree>
    <p:extLst>
      <p:ext uri="{BB962C8B-B14F-4D97-AF65-F5344CB8AC3E}">
        <p14:creationId xmlns:p14="http://schemas.microsoft.com/office/powerpoint/2010/main" val="3852153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8"/>
          <p:cNvSpPr>
            <a:spLocks noGrp="1"/>
          </p:cNvSpPr>
          <p:nvPr>
            <p:ph type="sldNum" sz="quarter" idx="12"/>
          </p:nvPr>
        </p:nvSpPr>
        <p:spPr>
          <a:xfrm rot="16200000">
            <a:off x="8496302" y="6362700"/>
            <a:ext cx="609599" cy="381001"/>
          </a:xfrm>
        </p:spPr>
        <p:txBody>
          <a:bodyPr/>
          <a:lstStyle/>
          <a:p>
            <a:fld id="{B6F15528-21DE-4FAA-801E-634DDDAF4B2B}" type="slidenum">
              <a:rPr lang="en-US" sz="2400" smtClean="0"/>
              <a:pPr/>
              <a:t>4</a:t>
            </a:fld>
            <a:endParaRPr lang="en-US" sz="2400" dirty="0"/>
          </a:p>
        </p:txBody>
      </p:sp>
      <p:sp>
        <p:nvSpPr>
          <p:cNvPr id="19" name="Rectangle 18"/>
          <p:cNvSpPr/>
          <p:nvPr/>
        </p:nvSpPr>
        <p:spPr>
          <a:xfrm>
            <a:off x="457200" y="533400"/>
            <a:ext cx="8305800" cy="707886"/>
          </a:xfrm>
          <a:prstGeom prst="rect">
            <a:avLst/>
          </a:prstGeom>
        </p:spPr>
        <p:txBody>
          <a:bodyPr wrap="square">
            <a:spAutoFit/>
          </a:bodyPr>
          <a:lstStyle/>
          <a:p>
            <a:r>
              <a:rPr lang="en-US" sz="4000" b="1" dirty="0"/>
              <a:t>What is Machine Learning?</a:t>
            </a:r>
            <a:endParaRPr lang="en-US" sz="2800" b="1" dirty="0"/>
          </a:p>
        </p:txBody>
      </p:sp>
      <p:sp>
        <p:nvSpPr>
          <p:cNvPr id="7" name="Rectangle 6"/>
          <p:cNvSpPr/>
          <p:nvPr/>
        </p:nvSpPr>
        <p:spPr>
          <a:xfrm>
            <a:off x="430763" y="1447800"/>
            <a:ext cx="8305800" cy="1200329"/>
          </a:xfrm>
          <a:prstGeom prst="rect">
            <a:avLst/>
          </a:prstGeom>
        </p:spPr>
        <p:txBody>
          <a:bodyPr wrap="square">
            <a:spAutoFit/>
          </a:bodyPr>
          <a:lstStyle/>
          <a:p>
            <a:r>
              <a:rPr lang="en-US" sz="2400" dirty="0"/>
              <a:t>Subfield of Artificial Intelligence (AI)</a:t>
            </a:r>
          </a:p>
          <a:p>
            <a:pPr marL="800100" lvl="1" indent="-342900">
              <a:buFont typeface="Arial" panose="020B0604020202020204" pitchFamily="34" charset="0"/>
              <a:buChar char="•"/>
            </a:pPr>
            <a:r>
              <a:rPr lang="en-US" sz="2400" dirty="0"/>
              <a:t>Early AI programs typically excelled at one specific task</a:t>
            </a:r>
          </a:p>
          <a:p>
            <a:pPr lvl="1"/>
            <a:r>
              <a:rPr lang="en-US" sz="2400" dirty="0"/>
              <a:t>	e.g. Deep Blue (chess computer)</a:t>
            </a:r>
          </a:p>
        </p:txBody>
      </p:sp>
      <p:pic>
        <p:nvPicPr>
          <p:cNvPr id="1026" name="Picture 2" descr="https://upload.wikimedia.org/wikipedia/commons/thumb/b/be/Deep_Blue.jpg/220px-Deep_Blu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1200" y="2971800"/>
            <a:ext cx="1468749" cy="2209800"/>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1648774" y="5189376"/>
            <a:ext cx="2133600" cy="369332"/>
          </a:xfrm>
          <a:prstGeom prst="rect">
            <a:avLst/>
          </a:prstGeom>
        </p:spPr>
        <p:txBody>
          <a:bodyPr wrap="square">
            <a:spAutoFit/>
          </a:bodyPr>
          <a:lstStyle/>
          <a:p>
            <a:pPr algn="ctr"/>
            <a:r>
              <a:rPr lang="en-US" dirty="0"/>
              <a:t>IBM Deep Blue</a:t>
            </a:r>
          </a:p>
        </p:txBody>
      </p:sp>
      <p:sp>
        <p:nvSpPr>
          <p:cNvPr id="11" name="Rectangle 10"/>
          <p:cNvSpPr/>
          <p:nvPr/>
        </p:nvSpPr>
        <p:spPr>
          <a:xfrm>
            <a:off x="3782374" y="3892034"/>
            <a:ext cx="2133600" cy="461665"/>
          </a:xfrm>
          <a:prstGeom prst="rect">
            <a:avLst/>
          </a:prstGeom>
        </p:spPr>
        <p:txBody>
          <a:bodyPr wrap="square">
            <a:spAutoFit/>
          </a:bodyPr>
          <a:lstStyle/>
          <a:p>
            <a:pPr algn="ctr"/>
            <a:r>
              <a:rPr lang="en-US" sz="2400" dirty="0"/>
              <a:t>VS</a:t>
            </a:r>
            <a:endParaRPr lang="en-US" dirty="0"/>
          </a:p>
        </p:txBody>
      </p:sp>
      <p:sp>
        <p:nvSpPr>
          <p:cNvPr id="12" name="Rectangle 11"/>
          <p:cNvSpPr/>
          <p:nvPr/>
        </p:nvSpPr>
        <p:spPr>
          <a:xfrm>
            <a:off x="5673790" y="5189376"/>
            <a:ext cx="2133600" cy="369332"/>
          </a:xfrm>
          <a:prstGeom prst="rect">
            <a:avLst/>
          </a:prstGeom>
        </p:spPr>
        <p:txBody>
          <a:bodyPr wrap="square">
            <a:spAutoFit/>
          </a:bodyPr>
          <a:lstStyle/>
          <a:p>
            <a:pPr algn="ctr"/>
            <a:r>
              <a:rPr lang="en-US" dirty="0"/>
              <a:t>Garry Kasparov</a:t>
            </a:r>
          </a:p>
        </p:txBody>
      </p:sp>
      <p:pic>
        <p:nvPicPr>
          <p:cNvPr id="1028" name="Picture 4" descr="Garry Kasparov contemplating his next move against former world chess champion Anatoly Karpov during their 1987 championship rematch, played in Sevilla, Spai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28940" y="3051691"/>
            <a:ext cx="1478765" cy="21299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0603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8"/>
          <p:cNvSpPr>
            <a:spLocks noGrp="1"/>
          </p:cNvSpPr>
          <p:nvPr>
            <p:ph type="sldNum" sz="quarter" idx="12"/>
          </p:nvPr>
        </p:nvSpPr>
        <p:spPr>
          <a:xfrm rot="16200000">
            <a:off x="8496302" y="6362700"/>
            <a:ext cx="609599" cy="381001"/>
          </a:xfrm>
        </p:spPr>
        <p:txBody>
          <a:bodyPr/>
          <a:lstStyle/>
          <a:p>
            <a:fld id="{B6F15528-21DE-4FAA-801E-634DDDAF4B2B}" type="slidenum">
              <a:rPr lang="en-US" sz="2400" smtClean="0"/>
              <a:pPr/>
              <a:t>40</a:t>
            </a:fld>
            <a:endParaRPr lang="en-US" sz="2400" dirty="0"/>
          </a:p>
        </p:txBody>
      </p:sp>
      <p:sp>
        <p:nvSpPr>
          <p:cNvPr id="19" name="Rectangle 18"/>
          <p:cNvSpPr/>
          <p:nvPr/>
        </p:nvSpPr>
        <p:spPr>
          <a:xfrm>
            <a:off x="457200" y="533400"/>
            <a:ext cx="8305800" cy="707886"/>
          </a:xfrm>
          <a:prstGeom prst="rect">
            <a:avLst/>
          </a:prstGeom>
        </p:spPr>
        <p:txBody>
          <a:bodyPr wrap="square">
            <a:spAutoFit/>
          </a:bodyPr>
          <a:lstStyle/>
          <a:p>
            <a:r>
              <a:rPr lang="en-US" sz="4000" dirty="0"/>
              <a:t>Supervised Learning Recipe</a:t>
            </a:r>
            <a:endParaRPr lang="en-US" sz="3600" dirty="0"/>
          </a:p>
        </p:txBody>
      </p:sp>
      <p:sp>
        <p:nvSpPr>
          <p:cNvPr id="9" name="Right Arrow 8"/>
          <p:cNvSpPr/>
          <p:nvPr/>
        </p:nvSpPr>
        <p:spPr>
          <a:xfrm>
            <a:off x="2667000" y="3191790"/>
            <a:ext cx="685800" cy="304800"/>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CA"/>
          </a:p>
        </p:txBody>
      </p:sp>
      <p:sp>
        <p:nvSpPr>
          <p:cNvPr id="3" name="Rectangle 2"/>
          <p:cNvSpPr/>
          <p:nvPr/>
        </p:nvSpPr>
        <p:spPr>
          <a:xfrm>
            <a:off x="425899" y="2743200"/>
            <a:ext cx="2042809" cy="128435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800" dirty="0"/>
              <a:t>Collect Training Data</a:t>
            </a:r>
            <a:endParaRPr lang="en-CA" sz="2800" dirty="0"/>
          </a:p>
        </p:txBody>
      </p:sp>
      <p:sp>
        <p:nvSpPr>
          <p:cNvPr id="12" name="Rectangle 11"/>
          <p:cNvSpPr/>
          <p:nvPr/>
        </p:nvSpPr>
        <p:spPr>
          <a:xfrm>
            <a:off x="3551092" y="2743200"/>
            <a:ext cx="2042809" cy="128435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800" dirty="0">
                <a:solidFill>
                  <a:schemeClr val="dk1"/>
                </a:solidFill>
              </a:rPr>
              <a:t>Training Classifier</a:t>
            </a:r>
            <a:endParaRPr lang="en-CA" sz="2800" dirty="0">
              <a:solidFill>
                <a:schemeClr val="dk1"/>
              </a:solidFill>
            </a:endParaRPr>
          </a:p>
        </p:txBody>
      </p:sp>
      <p:sp>
        <p:nvSpPr>
          <p:cNvPr id="14" name="Right Arrow 13"/>
          <p:cNvSpPr/>
          <p:nvPr/>
        </p:nvSpPr>
        <p:spPr>
          <a:xfrm>
            <a:off x="5792193" y="3276801"/>
            <a:ext cx="685800" cy="304800"/>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CA"/>
          </a:p>
        </p:txBody>
      </p:sp>
      <p:sp>
        <p:nvSpPr>
          <p:cNvPr id="15" name="Rectangle 14"/>
          <p:cNvSpPr/>
          <p:nvPr/>
        </p:nvSpPr>
        <p:spPr>
          <a:xfrm>
            <a:off x="6664571" y="2743200"/>
            <a:ext cx="2042809" cy="128435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dirty="0"/>
              <a:t>Make Predictions</a:t>
            </a:r>
            <a:endParaRPr lang="en-CA" sz="2800" dirty="0"/>
          </a:p>
        </p:txBody>
      </p:sp>
      <p:sp>
        <p:nvSpPr>
          <p:cNvPr id="10" name="Rectangle 9"/>
          <p:cNvSpPr/>
          <p:nvPr/>
        </p:nvSpPr>
        <p:spPr>
          <a:xfrm>
            <a:off x="430763" y="1447800"/>
            <a:ext cx="8305800" cy="461665"/>
          </a:xfrm>
          <a:prstGeom prst="rect">
            <a:avLst/>
          </a:prstGeom>
        </p:spPr>
        <p:txBody>
          <a:bodyPr wrap="square">
            <a:spAutoFit/>
          </a:bodyPr>
          <a:lstStyle/>
          <a:p>
            <a:r>
              <a:rPr lang="en-US" sz="2400" b="1" dirty="0"/>
              <a:t>Make Predictions</a:t>
            </a:r>
          </a:p>
        </p:txBody>
      </p:sp>
    </p:spTree>
    <p:extLst>
      <p:ext uri="{BB962C8B-B14F-4D97-AF65-F5344CB8AC3E}">
        <p14:creationId xmlns:p14="http://schemas.microsoft.com/office/powerpoint/2010/main" val="19321336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8"/>
          <p:cNvSpPr>
            <a:spLocks noGrp="1"/>
          </p:cNvSpPr>
          <p:nvPr>
            <p:ph type="sldNum" sz="quarter" idx="12"/>
          </p:nvPr>
        </p:nvSpPr>
        <p:spPr>
          <a:xfrm rot="16200000">
            <a:off x="8496302" y="6362700"/>
            <a:ext cx="609599" cy="381001"/>
          </a:xfrm>
        </p:spPr>
        <p:txBody>
          <a:bodyPr/>
          <a:lstStyle/>
          <a:p>
            <a:fld id="{B6F15528-21DE-4FAA-801E-634DDDAF4B2B}" type="slidenum">
              <a:rPr lang="en-US" sz="2400" smtClean="0"/>
              <a:pPr/>
              <a:t>41</a:t>
            </a:fld>
            <a:endParaRPr lang="en-US" sz="2400" dirty="0"/>
          </a:p>
        </p:txBody>
      </p:sp>
      <p:sp>
        <p:nvSpPr>
          <p:cNvPr id="19" name="Rectangle 18"/>
          <p:cNvSpPr/>
          <p:nvPr/>
        </p:nvSpPr>
        <p:spPr>
          <a:xfrm>
            <a:off x="457200" y="533400"/>
            <a:ext cx="8305800" cy="707886"/>
          </a:xfrm>
          <a:prstGeom prst="rect">
            <a:avLst/>
          </a:prstGeom>
        </p:spPr>
        <p:txBody>
          <a:bodyPr wrap="square">
            <a:spAutoFit/>
          </a:bodyPr>
          <a:lstStyle/>
          <a:p>
            <a:r>
              <a:rPr lang="en-US" sz="4000" dirty="0"/>
              <a:t>Supervised Learning Recipe</a:t>
            </a:r>
            <a:endParaRPr lang="en-US" sz="3600" dirty="0"/>
          </a:p>
        </p:txBody>
      </p:sp>
      <p:sp>
        <p:nvSpPr>
          <p:cNvPr id="10" name="Rectangle 9"/>
          <p:cNvSpPr/>
          <p:nvPr/>
        </p:nvSpPr>
        <p:spPr>
          <a:xfrm>
            <a:off x="430763" y="1447800"/>
            <a:ext cx="8305800" cy="1200329"/>
          </a:xfrm>
          <a:prstGeom prst="rect">
            <a:avLst/>
          </a:prstGeom>
        </p:spPr>
        <p:txBody>
          <a:bodyPr wrap="square">
            <a:spAutoFit/>
          </a:bodyPr>
          <a:lstStyle/>
          <a:p>
            <a:r>
              <a:rPr lang="en-US" sz="2400" b="1" dirty="0"/>
              <a:t>Make Predictions</a:t>
            </a:r>
          </a:p>
          <a:p>
            <a:r>
              <a:rPr lang="en-CA" sz="2400" dirty="0"/>
              <a:t>Now its time to make a prediction. So let’s take it for a spin and use it to classify a new fruit. What is your guess in this example?</a:t>
            </a:r>
          </a:p>
        </p:txBody>
      </p:sp>
      <p:pic>
        <p:nvPicPr>
          <p:cNvPr id="3" name="Picture 2">
            <a:extLst>
              <a:ext uri="{FF2B5EF4-FFF2-40B4-BE49-F238E27FC236}">
                <a16:creationId xmlns:a16="http://schemas.microsoft.com/office/drawing/2014/main" id="{75A3F0C6-8347-4EC8-B979-777EB0D676F8}"/>
              </a:ext>
            </a:extLst>
          </p:cNvPr>
          <p:cNvPicPr>
            <a:picLocks noChangeAspect="1"/>
          </p:cNvPicPr>
          <p:nvPr/>
        </p:nvPicPr>
        <p:blipFill>
          <a:blip r:embed="rId3"/>
          <a:stretch>
            <a:fillRect/>
          </a:stretch>
        </p:blipFill>
        <p:spPr>
          <a:xfrm>
            <a:off x="1143000" y="2986134"/>
            <a:ext cx="6858000" cy="2777522"/>
          </a:xfrm>
          <a:prstGeom prst="rect">
            <a:avLst/>
          </a:prstGeom>
        </p:spPr>
      </p:pic>
    </p:spTree>
    <p:extLst>
      <p:ext uri="{BB962C8B-B14F-4D97-AF65-F5344CB8AC3E}">
        <p14:creationId xmlns:p14="http://schemas.microsoft.com/office/powerpoint/2010/main" val="3816003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8"/>
          <p:cNvSpPr>
            <a:spLocks noGrp="1"/>
          </p:cNvSpPr>
          <p:nvPr>
            <p:ph type="sldNum" sz="quarter" idx="12"/>
          </p:nvPr>
        </p:nvSpPr>
        <p:spPr>
          <a:xfrm rot="16200000">
            <a:off x="8496302" y="6362700"/>
            <a:ext cx="609599" cy="381001"/>
          </a:xfrm>
        </p:spPr>
        <p:txBody>
          <a:bodyPr/>
          <a:lstStyle/>
          <a:p>
            <a:fld id="{B6F15528-21DE-4FAA-801E-634DDDAF4B2B}" type="slidenum">
              <a:rPr lang="en-US" sz="2400" smtClean="0"/>
              <a:pPr/>
              <a:t>42</a:t>
            </a:fld>
            <a:endParaRPr lang="en-US" sz="2400" dirty="0"/>
          </a:p>
        </p:txBody>
      </p:sp>
      <p:sp>
        <p:nvSpPr>
          <p:cNvPr id="19" name="Rectangle 18"/>
          <p:cNvSpPr/>
          <p:nvPr/>
        </p:nvSpPr>
        <p:spPr>
          <a:xfrm>
            <a:off x="457200" y="533400"/>
            <a:ext cx="8305800" cy="707886"/>
          </a:xfrm>
          <a:prstGeom prst="rect">
            <a:avLst/>
          </a:prstGeom>
        </p:spPr>
        <p:txBody>
          <a:bodyPr wrap="square">
            <a:spAutoFit/>
          </a:bodyPr>
          <a:lstStyle/>
          <a:p>
            <a:r>
              <a:rPr lang="en-US" sz="4000" dirty="0"/>
              <a:t>Supervised Learning Recipe</a:t>
            </a:r>
            <a:endParaRPr lang="en-US" sz="3600" dirty="0"/>
          </a:p>
        </p:txBody>
      </p:sp>
      <p:sp>
        <p:nvSpPr>
          <p:cNvPr id="10" name="Rectangle 9"/>
          <p:cNvSpPr/>
          <p:nvPr/>
        </p:nvSpPr>
        <p:spPr>
          <a:xfrm>
            <a:off x="430763" y="1447800"/>
            <a:ext cx="8305800" cy="830997"/>
          </a:xfrm>
          <a:prstGeom prst="rect">
            <a:avLst/>
          </a:prstGeom>
        </p:spPr>
        <p:txBody>
          <a:bodyPr wrap="square">
            <a:spAutoFit/>
          </a:bodyPr>
          <a:lstStyle/>
          <a:p>
            <a:r>
              <a:rPr lang="en-US" sz="2400" b="1" dirty="0"/>
              <a:t>Make Predictions</a:t>
            </a:r>
          </a:p>
          <a:p>
            <a:r>
              <a:rPr lang="en-US" sz="2400" dirty="0"/>
              <a:t>That is true, as it is bumpy and heavier, it should be orange or 1.</a:t>
            </a:r>
          </a:p>
        </p:txBody>
      </p:sp>
      <p:pic>
        <p:nvPicPr>
          <p:cNvPr id="4" name="Picture 3">
            <a:extLst>
              <a:ext uri="{FF2B5EF4-FFF2-40B4-BE49-F238E27FC236}">
                <a16:creationId xmlns:a16="http://schemas.microsoft.com/office/drawing/2014/main" id="{0AAA9859-A76B-4F98-BBC8-D6D28831B51C}"/>
              </a:ext>
            </a:extLst>
          </p:cNvPr>
          <p:cNvPicPr>
            <a:picLocks noChangeAspect="1"/>
          </p:cNvPicPr>
          <p:nvPr/>
        </p:nvPicPr>
        <p:blipFill>
          <a:blip r:embed="rId3"/>
          <a:stretch>
            <a:fillRect/>
          </a:stretch>
        </p:blipFill>
        <p:spPr>
          <a:xfrm>
            <a:off x="1009650" y="2686050"/>
            <a:ext cx="7124700" cy="2724150"/>
          </a:xfrm>
          <a:prstGeom prst="rect">
            <a:avLst/>
          </a:prstGeom>
        </p:spPr>
      </p:pic>
    </p:spTree>
    <p:extLst>
      <p:ext uri="{BB962C8B-B14F-4D97-AF65-F5344CB8AC3E}">
        <p14:creationId xmlns:p14="http://schemas.microsoft.com/office/powerpoint/2010/main" val="292566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8"/>
          <p:cNvSpPr>
            <a:spLocks noGrp="1"/>
          </p:cNvSpPr>
          <p:nvPr>
            <p:ph type="sldNum" sz="quarter" idx="12"/>
          </p:nvPr>
        </p:nvSpPr>
        <p:spPr>
          <a:xfrm rot="16200000">
            <a:off x="8496302" y="6362700"/>
            <a:ext cx="609599" cy="381001"/>
          </a:xfrm>
        </p:spPr>
        <p:txBody>
          <a:bodyPr/>
          <a:lstStyle/>
          <a:p>
            <a:fld id="{B6F15528-21DE-4FAA-801E-634DDDAF4B2B}" type="slidenum">
              <a:rPr lang="en-US" sz="2400" smtClean="0"/>
              <a:pPr/>
              <a:t>43</a:t>
            </a:fld>
            <a:endParaRPr lang="en-US" sz="2400" dirty="0"/>
          </a:p>
        </p:txBody>
      </p:sp>
      <p:sp>
        <p:nvSpPr>
          <p:cNvPr id="19" name="Rectangle 18"/>
          <p:cNvSpPr/>
          <p:nvPr/>
        </p:nvSpPr>
        <p:spPr>
          <a:xfrm>
            <a:off x="457200" y="533400"/>
            <a:ext cx="8305800" cy="707886"/>
          </a:xfrm>
          <a:prstGeom prst="rect">
            <a:avLst/>
          </a:prstGeom>
        </p:spPr>
        <p:txBody>
          <a:bodyPr wrap="square">
            <a:spAutoFit/>
          </a:bodyPr>
          <a:lstStyle/>
          <a:p>
            <a:r>
              <a:rPr lang="en-US" sz="4000" dirty="0"/>
              <a:t>Supervised Learning Recipe</a:t>
            </a:r>
            <a:endParaRPr lang="en-US" sz="3600" dirty="0"/>
          </a:p>
        </p:txBody>
      </p:sp>
      <p:sp>
        <p:nvSpPr>
          <p:cNvPr id="10" name="Rectangle 9"/>
          <p:cNvSpPr/>
          <p:nvPr/>
        </p:nvSpPr>
        <p:spPr>
          <a:xfrm>
            <a:off x="430763" y="1447800"/>
            <a:ext cx="8305800" cy="830997"/>
          </a:xfrm>
          <a:prstGeom prst="rect">
            <a:avLst/>
          </a:prstGeom>
        </p:spPr>
        <p:txBody>
          <a:bodyPr wrap="square">
            <a:spAutoFit/>
          </a:bodyPr>
          <a:lstStyle/>
          <a:p>
            <a:r>
              <a:rPr lang="en-US" sz="2400" b="1" dirty="0"/>
              <a:t>Make Predictions</a:t>
            </a:r>
          </a:p>
          <a:p>
            <a:r>
              <a:rPr lang="en-US" sz="2400" dirty="0"/>
              <a:t>That is true, as it is bumpy and heavier, it should be orange or 1.</a:t>
            </a:r>
          </a:p>
        </p:txBody>
      </p:sp>
      <p:pic>
        <p:nvPicPr>
          <p:cNvPr id="2" name="Picture 1">
            <a:extLst>
              <a:ext uri="{FF2B5EF4-FFF2-40B4-BE49-F238E27FC236}">
                <a16:creationId xmlns:a16="http://schemas.microsoft.com/office/drawing/2014/main" id="{4923BB13-4C77-4AC3-A031-A6B26103239C}"/>
              </a:ext>
            </a:extLst>
          </p:cNvPr>
          <p:cNvPicPr>
            <a:picLocks noChangeAspect="1"/>
          </p:cNvPicPr>
          <p:nvPr/>
        </p:nvPicPr>
        <p:blipFill>
          <a:blip r:embed="rId3"/>
          <a:stretch>
            <a:fillRect/>
          </a:stretch>
        </p:blipFill>
        <p:spPr>
          <a:xfrm>
            <a:off x="1812131" y="2483703"/>
            <a:ext cx="5519738" cy="377973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7439950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8"/>
          <p:cNvSpPr>
            <a:spLocks noGrp="1"/>
          </p:cNvSpPr>
          <p:nvPr>
            <p:ph type="sldNum" sz="quarter" idx="12"/>
          </p:nvPr>
        </p:nvSpPr>
        <p:spPr>
          <a:xfrm rot="16200000">
            <a:off x="8496302" y="6362700"/>
            <a:ext cx="609599" cy="381001"/>
          </a:xfrm>
        </p:spPr>
        <p:txBody>
          <a:bodyPr/>
          <a:lstStyle/>
          <a:p>
            <a:fld id="{B6F15528-21DE-4FAA-801E-634DDDAF4B2B}" type="slidenum">
              <a:rPr lang="en-US" sz="2400" smtClean="0"/>
              <a:pPr/>
              <a:t>44</a:t>
            </a:fld>
            <a:endParaRPr lang="en-US" sz="2400" dirty="0"/>
          </a:p>
        </p:txBody>
      </p:sp>
      <p:sp>
        <p:nvSpPr>
          <p:cNvPr id="19" name="Rectangle 18"/>
          <p:cNvSpPr/>
          <p:nvPr/>
        </p:nvSpPr>
        <p:spPr>
          <a:xfrm>
            <a:off x="457200" y="533400"/>
            <a:ext cx="8305800" cy="707886"/>
          </a:xfrm>
          <a:prstGeom prst="rect">
            <a:avLst/>
          </a:prstGeom>
        </p:spPr>
        <p:txBody>
          <a:bodyPr wrap="square">
            <a:spAutoFit/>
          </a:bodyPr>
          <a:lstStyle/>
          <a:p>
            <a:r>
              <a:rPr lang="en-US" sz="4000" dirty="0"/>
              <a:t>Supervised Learning Recipe</a:t>
            </a:r>
            <a:endParaRPr lang="en-US" sz="3600" dirty="0"/>
          </a:p>
        </p:txBody>
      </p:sp>
      <p:sp>
        <p:nvSpPr>
          <p:cNvPr id="7" name="Rectangle 6"/>
          <p:cNvSpPr/>
          <p:nvPr/>
        </p:nvSpPr>
        <p:spPr>
          <a:xfrm>
            <a:off x="430763" y="1447800"/>
            <a:ext cx="8305800" cy="1938992"/>
          </a:xfrm>
          <a:prstGeom prst="rect">
            <a:avLst/>
          </a:prstGeom>
        </p:spPr>
        <p:txBody>
          <a:bodyPr wrap="square">
            <a:spAutoFit/>
          </a:bodyPr>
          <a:lstStyle/>
          <a:p>
            <a:r>
              <a:rPr lang="en-US" sz="2400" b="1" dirty="0"/>
              <a:t>Using the same program for a new problem</a:t>
            </a:r>
          </a:p>
          <a:p>
            <a:pPr marL="342900" indent="-342900">
              <a:buFont typeface="Arial" panose="020B0604020202020204" pitchFamily="34" charset="0"/>
              <a:buChar char="•"/>
            </a:pPr>
            <a:r>
              <a:rPr lang="en-US" sz="2400" dirty="0"/>
              <a:t>Defining a new classifier for a new problem, by changing the training data</a:t>
            </a:r>
          </a:p>
          <a:p>
            <a:pPr marL="342900" indent="-342900">
              <a:buFont typeface="Arial" panose="020B0604020202020204" pitchFamily="34" charset="0"/>
              <a:buChar char="•"/>
            </a:pPr>
            <a:r>
              <a:rPr lang="en-US" sz="2400" dirty="0"/>
              <a:t>Far more reusable than writing new rules for each problem</a:t>
            </a:r>
          </a:p>
          <a:p>
            <a:pPr marL="342900" indent="-342900">
              <a:buFont typeface="Arial" panose="020B0604020202020204" pitchFamily="34" charset="0"/>
              <a:buChar char="•"/>
            </a:pPr>
            <a:r>
              <a:rPr lang="en-US" sz="2400" dirty="0"/>
              <a:t>The more data we have, the better classifier we can make</a:t>
            </a:r>
            <a:endParaRPr lang="en-US" sz="2000" dirty="0"/>
          </a:p>
        </p:txBody>
      </p:sp>
      <p:graphicFrame>
        <p:nvGraphicFramePr>
          <p:cNvPr id="2" name="Table 1"/>
          <p:cNvGraphicFramePr>
            <a:graphicFrameLocks noGrp="1"/>
          </p:cNvGraphicFramePr>
          <p:nvPr>
            <p:extLst>
              <p:ext uri="{D42A27DB-BD31-4B8C-83A1-F6EECF244321}">
                <p14:modId xmlns:p14="http://schemas.microsoft.com/office/powerpoint/2010/main" val="950536692"/>
              </p:ext>
            </p:extLst>
          </p:nvPr>
        </p:nvGraphicFramePr>
        <p:xfrm>
          <a:off x="2857500" y="3657600"/>
          <a:ext cx="3505200" cy="2228850"/>
        </p:xfrm>
        <a:graphic>
          <a:graphicData uri="http://schemas.openxmlformats.org/drawingml/2006/table">
            <a:tbl>
              <a:tblPr>
                <a:tableStyleId>{5940675A-B579-460E-94D1-54222C63F5DA}</a:tableStyleId>
              </a:tblPr>
              <a:tblGrid>
                <a:gridCol w="1402080">
                  <a:extLst>
                    <a:ext uri="{9D8B030D-6E8A-4147-A177-3AD203B41FA5}">
                      <a16:colId xmlns:a16="http://schemas.microsoft.com/office/drawing/2014/main" val="20000"/>
                    </a:ext>
                  </a:extLst>
                </a:gridCol>
                <a:gridCol w="934720">
                  <a:extLst>
                    <a:ext uri="{9D8B030D-6E8A-4147-A177-3AD203B41FA5}">
                      <a16:colId xmlns:a16="http://schemas.microsoft.com/office/drawing/2014/main" val="20001"/>
                    </a:ext>
                  </a:extLst>
                </a:gridCol>
                <a:gridCol w="1168400">
                  <a:extLst>
                    <a:ext uri="{9D8B030D-6E8A-4147-A177-3AD203B41FA5}">
                      <a16:colId xmlns:a16="http://schemas.microsoft.com/office/drawing/2014/main" val="20002"/>
                    </a:ext>
                  </a:extLst>
                </a:gridCol>
              </a:tblGrid>
              <a:tr h="371475">
                <a:tc>
                  <a:txBody>
                    <a:bodyPr/>
                    <a:lstStyle/>
                    <a:p>
                      <a:pPr algn="ctr" fontAlgn="ctr"/>
                      <a:r>
                        <a:rPr lang="en-CA" sz="2000" b="1" u="none" strike="noStrike" dirty="0">
                          <a:solidFill>
                            <a:schemeClr val="bg1"/>
                          </a:solidFill>
                          <a:effectLst/>
                        </a:rPr>
                        <a:t>Horsepower</a:t>
                      </a:r>
                      <a:endParaRPr lang="en-CA" sz="2000" b="1" i="0" u="none" strike="noStrike" dirty="0">
                        <a:solidFill>
                          <a:schemeClr val="bg1"/>
                        </a:solidFill>
                        <a:effectLst/>
                        <a:latin typeface="Calibri" panose="020F0502020204030204" pitchFamily="34" charset="0"/>
                      </a:endParaRPr>
                    </a:p>
                  </a:txBody>
                  <a:tcPr marL="6350" marR="6350" marT="6350" marB="0" anchor="ctr">
                    <a:solidFill>
                      <a:schemeClr val="tx2">
                        <a:lumMod val="60000"/>
                        <a:lumOff val="40000"/>
                      </a:schemeClr>
                    </a:solidFill>
                  </a:tcPr>
                </a:tc>
                <a:tc>
                  <a:txBody>
                    <a:bodyPr/>
                    <a:lstStyle/>
                    <a:p>
                      <a:pPr algn="ctr" fontAlgn="ctr"/>
                      <a:r>
                        <a:rPr lang="en-CA" sz="2000" b="1" u="none" strike="noStrike" dirty="0">
                          <a:solidFill>
                            <a:schemeClr val="bg1"/>
                          </a:solidFill>
                          <a:effectLst/>
                        </a:rPr>
                        <a:t>Seat</a:t>
                      </a:r>
                      <a:endParaRPr lang="en-CA" sz="2000" b="1" i="0" u="none" strike="noStrike" dirty="0">
                        <a:solidFill>
                          <a:schemeClr val="bg1"/>
                        </a:solidFill>
                        <a:effectLst/>
                        <a:latin typeface="Calibri" panose="020F0502020204030204" pitchFamily="34" charset="0"/>
                      </a:endParaRPr>
                    </a:p>
                  </a:txBody>
                  <a:tcPr marL="6350" marR="6350" marT="6350" marB="0" anchor="ctr">
                    <a:solidFill>
                      <a:schemeClr val="tx2">
                        <a:lumMod val="60000"/>
                        <a:lumOff val="40000"/>
                      </a:schemeClr>
                    </a:solidFill>
                  </a:tcPr>
                </a:tc>
                <a:tc>
                  <a:txBody>
                    <a:bodyPr/>
                    <a:lstStyle/>
                    <a:p>
                      <a:pPr algn="ctr" fontAlgn="ctr"/>
                      <a:r>
                        <a:rPr lang="en-CA" sz="2000" b="1" u="none" strike="noStrike" dirty="0">
                          <a:solidFill>
                            <a:schemeClr val="bg1"/>
                          </a:solidFill>
                          <a:effectLst/>
                        </a:rPr>
                        <a:t>Label</a:t>
                      </a:r>
                      <a:endParaRPr lang="en-CA" sz="2000" b="1" i="0" u="none" strike="noStrike" dirty="0">
                        <a:solidFill>
                          <a:schemeClr val="bg1"/>
                        </a:solidFill>
                        <a:effectLst/>
                        <a:latin typeface="Calibri" panose="020F0502020204030204" pitchFamily="34" charset="0"/>
                      </a:endParaRPr>
                    </a:p>
                  </a:txBody>
                  <a:tcPr marL="6350" marR="6350" marT="6350" marB="0" anchor="ctr">
                    <a:solidFill>
                      <a:schemeClr val="tx2">
                        <a:lumMod val="60000"/>
                        <a:lumOff val="40000"/>
                      </a:schemeClr>
                    </a:solidFill>
                  </a:tcPr>
                </a:tc>
                <a:extLst>
                  <a:ext uri="{0D108BD9-81ED-4DB2-BD59-A6C34878D82A}">
                    <a16:rowId xmlns:a16="http://schemas.microsoft.com/office/drawing/2014/main" val="10000"/>
                  </a:ext>
                </a:extLst>
              </a:tr>
              <a:tr h="371475">
                <a:tc>
                  <a:txBody>
                    <a:bodyPr/>
                    <a:lstStyle/>
                    <a:p>
                      <a:pPr algn="ctr" fontAlgn="ctr"/>
                      <a:r>
                        <a:rPr lang="en-CA" sz="2000" u="none" strike="noStrike" dirty="0">
                          <a:effectLst/>
                        </a:rPr>
                        <a:t>300</a:t>
                      </a:r>
                      <a:endParaRPr lang="en-CA" sz="2000" b="0" i="0" u="none" strike="noStrike" dirty="0">
                        <a:solidFill>
                          <a:srgbClr val="000000"/>
                        </a:solidFill>
                        <a:effectLst/>
                        <a:latin typeface="Calibri" panose="020F0502020204030204" pitchFamily="34" charset="0"/>
                      </a:endParaRPr>
                    </a:p>
                  </a:txBody>
                  <a:tcPr marL="6350" marR="6350" marT="6350" marB="0" anchor="ctr"/>
                </a:tc>
                <a:tc>
                  <a:txBody>
                    <a:bodyPr/>
                    <a:lstStyle/>
                    <a:p>
                      <a:pPr algn="ctr" fontAlgn="ctr"/>
                      <a:r>
                        <a:rPr lang="en-CA" sz="2000" u="none" strike="noStrike" dirty="0">
                          <a:effectLst/>
                        </a:rPr>
                        <a:t>2</a:t>
                      </a:r>
                      <a:endParaRPr lang="en-CA" sz="2000" b="0" i="0" u="none" strike="noStrike" dirty="0">
                        <a:solidFill>
                          <a:srgbClr val="000000"/>
                        </a:solidFill>
                        <a:effectLst/>
                        <a:latin typeface="Calibri" panose="020F0502020204030204" pitchFamily="34" charset="0"/>
                      </a:endParaRPr>
                    </a:p>
                  </a:txBody>
                  <a:tcPr marL="6350" marR="6350" marT="6350" marB="0" anchor="ctr"/>
                </a:tc>
                <a:tc>
                  <a:txBody>
                    <a:bodyPr/>
                    <a:lstStyle/>
                    <a:p>
                      <a:pPr algn="ctr" fontAlgn="ctr"/>
                      <a:r>
                        <a:rPr lang="en-CA" sz="2000" b="0" i="0" u="none" strike="noStrike" dirty="0">
                          <a:solidFill>
                            <a:schemeClr val="tx1"/>
                          </a:solidFill>
                          <a:effectLst/>
                          <a:latin typeface="+mn-lt"/>
                        </a:rPr>
                        <a:t>sport-car</a:t>
                      </a:r>
                      <a:endParaRPr lang="en-CA" sz="2000" b="0" i="0" u="none" strike="noStrike" dirty="0">
                        <a:solidFill>
                          <a:srgbClr val="000000"/>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10001"/>
                  </a:ext>
                </a:extLst>
              </a:tr>
              <a:tr h="371475">
                <a:tc>
                  <a:txBody>
                    <a:bodyPr/>
                    <a:lstStyle/>
                    <a:p>
                      <a:pPr algn="ctr" fontAlgn="ctr"/>
                      <a:r>
                        <a:rPr lang="en-CA" sz="2000" u="none" strike="noStrike" dirty="0">
                          <a:effectLst/>
                        </a:rPr>
                        <a:t>450</a:t>
                      </a:r>
                      <a:endParaRPr lang="en-CA" sz="2000" b="0" i="0" u="none" strike="noStrike" dirty="0">
                        <a:solidFill>
                          <a:srgbClr val="000000"/>
                        </a:solidFill>
                        <a:effectLst/>
                        <a:latin typeface="Calibri" panose="020F0502020204030204" pitchFamily="34" charset="0"/>
                      </a:endParaRPr>
                    </a:p>
                  </a:txBody>
                  <a:tcPr marL="6350" marR="6350" marT="6350" marB="0" anchor="ctr"/>
                </a:tc>
                <a:tc>
                  <a:txBody>
                    <a:bodyPr/>
                    <a:lstStyle/>
                    <a:p>
                      <a:pPr algn="ctr" fontAlgn="ctr"/>
                      <a:r>
                        <a:rPr lang="en-CA" sz="2000" u="none" strike="noStrike" dirty="0">
                          <a:effectLst/>
                        </a:rPr>
                        <a:t>2</a:t>
                      </a:r>
                      <a:endParaRPr lang="en-CA" sz="2000" b="0" i="0" u="none" strike="noStrike" dirty="0">
                        <a:solidFill>
                          <a:srgbClr val="000000"/>
                        </a:solidFill>
                        <a:effectLst/>
                        <a:latin typeface="Calibri" panose="020F0502020204030204" pitchFamily="34" charset="0"/>
                      </a:endParaRPr>
                    </a:p>
                  </a:txBody>
                  <a:tcPr marL="6350" marR="6350" marT="6350" marB="0" anchor="ctr"/>
                </a:tc>
                <a:tc>
                  <a:txBody>
                    <a:bodyPr/>
                    <a:lstStyle/>
                    <a:p>
                      <a:pPr algn="ctr" fontAlgn="ctr"/>
                      <a:r>
                        <a:rPr lang="en-CA" sz="2000" b="0" i="0" u="none" strike="noStrike" dirty="0">
                          <a:solidFill>
                            <a:schemeClr val="tx1"/>
                          </a:solidFill>
                          <a:effectLst/>
                          <a:latin typeface="+mn-lt"/>
                        </a:rPr>
                        <a:t>sport-car</a:t>
                      </a:r>
                      <a:endParaRPr lang="en-CA" sz="2000" b="0" i="0" u="none" strike="noStrike" dirty="0">
                        <a:solidFill>
                          <a:srgbClr val="000000"/>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10002"/>
                  </a:ext>
                </a:extLst>
              </a:tr>
              <a:tr h="371475">
                <a:tc>
                  <a:txBody>
                    <a:bodyPr/>
                    <a:lstStyle/>
                    <a:p>
                      <a:pPr algn="ctr" fontAlgn="ctr"/>
                      <a:r>
                        <a:rPr lang="en-CA" sz="2000" u="none" strike="noStrike" dirty="0">
                          <a:effectLst/>
                        </a:rPr>
                        <a:t>200</a:t>
                      </a:r>
                      <a:endParaRPr lang="en-CA" sz="2000" b="0" i="0" u="none" strike="noStrike" dirty="0">
                        <a:solidFill>
                          <a:srgbClr val="000000"/>
                        </a:solidFill>
                        <a:effectLst/>
                        <a:latin typeface="Calibri" panose="020F0502020204030204" pitchFamily="34" charset="0"/>
                      </a:endParaRPr>
                    </a:p>
                  </a:txBody>
                  <a:tcPr marL="6350" marR="6350" marT="6350" marB="0" anchor="ctr"/>
                </a:tc>
                <a:tc>
                  <a:txBody>
                    <a:bodyPr/>
                    <a:lstStyle/>
                    <a:p>
                      <a:pPr algn="ctr" fontAlgn="ctr"/>
                      <a:r>
                        <a:rPr lang="en-CA" sz="2000" u="none" strike="noStrike" dirty="0">
                          <a:effectLst/>
                        </a:rPr>
                        <a:t>8</a:t>
                      </a:r>
                      <a:endParaRPr lang="en-CA" sz="2000" b="0" i="0" u="none" strike="noStrike" dirty="0">
                        <a:solidFill>
                          <a:srgbClr val="000000"/>
                        </a:solidFill>
                        <a:effectLst/>
                        <a:latin typeface="Calibri" panose="020F0502020204030204" pitchFamily="34" charset="0"/>
                      </a:endParaRPr>
                    </a:p>
                  </a:txBody>
                  <a:tcPr marL="6350" marR="6350" marT="6350" marB="0" anchor="ctr"/>
                </a:tc>
                <a:tc>
                  <a:txBody>
                    <a:bodyPr/>
                    <a:lstStyle/>
                    <a:p>
                      <a:pPr algn="ctr" fontAlgn="ctr"/>
                      <a:r>
                        <a:rPr lang="en-CA" sz="2000" u="none" strike="noStrike" dirty="0">
                          <a:effectLst/>
                        </a:rPr>
                        <a:t>minivan</a:t>
                      </a:r>
                      <a:endParaRPr lang="en-CA" sz="2000" b="0" i="0" u="none" strike="noStrike" dirty="0">
                        <a:solidFill>
                          <a:srgbClr val="000000"/>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10003"/>
                  </a:ext>
                </a:extLst>
              </a:tr>
              <a:tr h="371475">
                <a:tc>
                  <a:txBody>
                    <a:bodyPr/>
                    <a:lstStyle/>
                    <a:p>
                      <a:pPr algn="ctr" fontAlgn="ctr"/>
                      <a:r>
                        <a:rPr lang="en-CA" sz="2000" u="none" strike="noStrike" dirty="0">
                          <a:effectLst/>
                        </a:rPr>
                        <a:t>150</a:t>
                      </a:r>
                      <a:endParaRPr lang="en-CA" sz="2000" b="0" i="0" u="none" strike="noStrike" dirty="0">
                        <a:solidFill>
                          <a:srgbClr val="000000"/>
                        </a:solidFill>
                        <a:effectLst/>
                        <a:latin typeface="Calibri" panose="020F0502020204030204" pitchFamily="34" charset="0"/>
                      </a:endParaRPr>
                    </a:p>
                  </a:txBody>
                  <a:tcPr marL="6350" marR="6350" marT="6350" marB="0" anchor="ctr"/>
                </a:tc>
                <a:tc>
                  <a:txBody>
                    <a:bodyPr/>
                    <a:lstStyle/>
                    <a:p>
                      <a:pPr algn="ctr" fontAlgn="ctr"/>
                      <a:r>
                        <a:rPr lang="en-CA" sz="2000" u="none" strike="noStrike" dirty="0">
                          <a:effectLst/>
                        </a:rPr>
                        <a:t>9</a:t>
                      </a:r>
                      <a:endParaRPr lang="en-CA" sz="2000" b="0" i="0" u="none" strike="noStrike" dirty="0">
                        <a:solidFill>
                          <a:srgbClr val="000000"/>
                        </a:solidFill>
                        <a:effectLst/>
                        <a:latin typeface="Calibri" panose="020F0502020204030204" pitchFamily="34" charset="0"/>
                      </a:endParaRPr>
                    </a:p>
                  </a:txBody>
                  <a:tcPr marL="6350" marR="6350" marT="6350" marB="0" anchor="ctr"/>
                </a:tc>
                <a:tc>
                  <a:txBody>
                    <a:bodyPr/>
                    <a:lstStyle/>
                    <a:p>
                      <a:pPr algn="ctr" fontAlgn="ctr"/>
                      <a:r>
                        <a:rPr lang="en-CA" sz="2000" u="none" strike="noStrike" dirty="0">
                          <a:effectLst/>
                        </a:rPr>
                        <a:t>minivan</a:t>
                      </a:r>
                      <a:endParaRPr lang="en-CA" sz="2000" b="0" i="0" u="none" strike="noStrike" dirty="0">
                        <a:solidFill>
                          <a:srgbClr val="000000"/>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10004"/>
                  </a:ext>
                </a:extLst>
              </a:tr>
              <a:tr h="371475">
                <a:tc>
                  <a:txBody>
                    <a:bodyPr/>
                    <a:lstStyle/>
                    <a:p>
                      <a:pPr algn="ctr" fontAlgn="t"/>
                      <a:r>
                        <a:rPr lang="en-CA" sz="2000" u="none" strike="noStrike">
                          <a:effectLst/>
                        </a:rPr>
                        <a:t>…</a:t>
                      </a:r>
                      <a:endParaRPr lang="en-CA" sz="2000" b="0" i="0" u="none" strike="noStrike">
                        <a:solidFill>
                          <a:srgbClr val="000000"/>
                        </a:solidFill>
                        <a:effectLst/>
                        <a:latin typeface="Calibri" panose="020F0502020204030204" pitchFamily="34" charset="0"/>
                      </a:endParaRPr>
                    </a:p>
                  </a:txBody>
                  <a:tcPr marL="6350" marR="6350" marT="6350" marB="0"/>
                </a:tc>
                <a:tc>
                  <a:txBody>
                    <a:bodyPr/>
                    <a:lstStyle/>
                    <a:p>
                      <a:pPr algn="ctr" fontAlgn="t"/>
                      <a:r>
                        <a:rPr lang="en-CA" sz="2000" u="none" strike="noStrike">
                          <a:effectLst/>
                        </a:rPr>
                        <a:t>…</a:t>
                      </a:r>
                      <a:endParaRPr lang="en-CA" sz="2000" b="0" i="0" u="none" strike="noStrike">
                        <a:solidFill>
                          <a:srgbClr val="000000"/>
                        </a:solidFill>
                        <a:effectLst/>
                        <a:latin typeface="Calibri" panose="020F0502020204030204" pitchFamily="34" charset="0"/>
                      </a:endParaRPr>
                    </a:p>
                  </a:txBody>
                  <a:tcPr marL="6350" marR="6350" marT="6350" marB="0"/>
                </a:tc>
                <a:tc>
                  <a:txBody>
                    <a:bodyPr/>
                    <a:lstStyle/>
                    <a:p>
                      <a:pPr algn="ctr" fontAlgn="t"/>
                      <a:r>
                        <a:rPr lang="en-CA" sz="2000" u="none" strike="noStrike" dirty="0">
                          <a:effectLst/>
                        </a:rPr>
                        <a:t>…</a:t>
                      </a:r>
                      <a:endParaRPr lang="en-CA" sz="2000" b="0" i="0" u="none" strike="noStrike" dirty="0">
                        <a:solidFill>
                          <a:srgbClr val="000000"/>
                        </a:solidFill>
                        <a:effectLst/>
                        <a:latin typeface="Calibri" panose="020F0502020204030204" pitchFamily="34" charset="0"/>
                      </a:endParaRPr>
                    </a:p>
                  </a:txBody>
                  <a:tcPr marL="6350" marR="6350" marT="6350" marB="0"/>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261808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8"/>
          <p:cNvSpPr>
            <a:spLocks noGrp="1"/>
          </p:cNvSpPr>
          <p:nvPr>
            <p:ph type="sldNum" sz="quarter" idx="12"/>
          </p:nvPr>
        </p:nvSpPr>
        <p:spPr>
          <a:xfrm rot="16200000">
            <a:off x="8496302" y="6362700"/>
            <a:ext cx="609599" cy="381001"/>
          </a:xfrm>
        </p:spPr>
        <p:txBody>
          <a:bodyPr/>
          <a:lstStyle/>
          <a:p>
            <a:fld id="{B6F15528-21DE-4FAA-801E-634DDDAF4B2B}" type="slidenum">
              <a:rPr lang="en-US" sz="2400" smtClean="0"/>
              <a:pPr/>
              <a:t>45</a:t>
            </a:fld>
            <a:endParaRPr lang="en-US" sz="2400" dirty="0"/>
          </a:p>
        </p:txBody>
      </p:sp>
      <p:sp>
        <p:nvSpPr>
          <p:cNvPr id="19" name="Rectangle 18"/>
          <p:cNvSpPr/>
          <p:nvPr/>
        </p:nvSpPr>
        <p:spPr>
          <a:xfrm>
            <a:off x="457200" y="533400"/>
            <a:ext cx="8305800" cy="707886"/>
          </a:xfrm>
          <a:prstGeom prst="rect">
            <a:avLst/>
          </a:prstGeom>
        </p:spPr>
        <p:txBody>
          <a:bodyPr wrap="square">
            <a:spAutoFit/>
          </a:bodyPr>
          <a:lstStyle/>
          <a:p>
            <a:r>
              <a:rPr lang="en-US" sz="4000" dirty="0"/>
              <a:t>Supervised Learning Recipe</a:t>
            </a:r>
            <a:endParaRPr lang="en-US" sz="3600" dirty="0"/>
          </a:p>
        </p:txBody>
      </p:sp>
      <p:sp>
        <p:nvSpPr>
          <p:cNvPr id="8" name="Rectangle 7">
            <a:extLst>
              <a:ext uri="{FF2B5EF4-FFF2-40B4-BE49-F238E27FC236}">
                <a16:creationId xmlns:a16="http://schemas.microsoft.com/office/drawing/2014/main" id="{9CC80C20-BA6B-440B-BE79-CCE1CB3FE75E}"/>
              </a:ext>
            </a:extLst>
          </p:cNvPr>
          <p:cNvSpPr/>
          <p:nvPr/>
        </p:nvSpPr>
        <p:spPr>
          <a:xfrm>
            <a:off x="430763" y="1447800"/>
            <a:ext cx="8305800" cy="2308324"/>
          </a:xfrm>
          <a:prstGeom prst="rect">
            <a:avLst/>
          </a:prstGeom>
        </p:spPr>
        <p:txBody>
          <a:bodyPr wrap="square">
            <a:spAutoFit/>
          </a:bodyPr>
          <a:lstStyle/>
          <a:p>
            <a:r>
              <a:rPr lang="en-US" sz="2400" dirty="0"/>
              <a:t>We can create a new classifier for a new problem, just by changing the training data.</a:t>
            </a:r>
          </a:p>
          <a:p>
            <a:r>
              <a:rPr lang="en-US" sz="2400" dirty="0"/>
              <a:t>This approach is far more reusable than writing new rules for each problem.</a:t>
            </a:r>
          </a:p>
          <a:p>
            <a:r>
              <a:rPr lang="en-US" sz="2400" b="1" dirty="0"/>
              <a:t>Question:</a:t>
            </a:r>
          </a:p>
          <a:p>
            <a:r>
              <a:rPr lang="en-US" sz="2400" dirty="0"/>
              <a:t>Could we use images instead of variables?</a:t>
            </a:r>
            <a:endParaRPr lang="en-US" sz="2000" dirty="0"/>
          </a:p>
        </p:txBody>
      </p:sp>
      <p:grpSp>
        <p:nvGrpSpPr>
          <p:cNvPr id="10" name="Group 9">
            <a:extLst>
              <a:ext uri="{FF2B5EF4-FFF2-40B4-BE49-F238E27FC236}">
                <a16:creationId xmlns:a16="http://schemas.microsoft.com/office/drawing/2014/main" id="{7E059329-3E53-4800-8353-84E6BE200071}"/>
              </a:ext>
            </a:extLst>
          </p:cNvPr>
          <p:cNvGrpSpPr/>
          <p:nvPr/>
        </p:nvGrpSpPr>
        <p:grpSpPr>
          <a:xfrm>
            <a:off x="3730639" y="4361111"/>
            <a:ext cx="446118" cy="1417222"/>
            <a:chOff x="3730639" y="3446711"/>
            <a:chExt cx="446118" cy="1417222"/>
          </a:xfrm>
        </p:grpSpPr>
        <p:pic>
          <p:nvPicPr>
            <p:cNvPr id="11" name="Picture 8" descr="Image result for orange">
              <a:extLst>
                <a:ext uri="{FF2B5EF4-FFF2-40B4-BE49-F238E27FC236}">
                  <a16:creationId xmlns:a16="http://schemas.microsoft.com/office/drawing/2014/main" id="{96A82A98-4D1B-414B-86EE-775FF0DB53B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730639" y="3748493"/>
              <a:ext cx="413547" cy="3810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Image result for apple white background">
              <a:extLst>
                <a:ext uri="{FF2B5EF4-FFF2-40B4-BE49-F238E27FC236}">
                  <a16:creationId xmlns:a16="http://schemas.microsoft.com/office/drawing/2014/main" id="{854FB3FC-E10A-48CE-BA40-B6C34D52DBD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730639" y="4482933"/>
              <a:ext cx="446118" cy="3810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6" descr="Image result for apple fruit">
              <a:extLst>
                <a:ext uri="{FF2B5EF4-FFF2-40B4-BE49-F238E27FC236}">
                  <a16:creationId xmlns:a16="http://schemas.microsoft.com/office/drawing/2014/main" id="{C965FFA3-6736-47DB-9A39-2B5F291C09BD}"/>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5307" t="5477" r="20509" b="13673"/>
            <a:stretch/>
          </p:blipFill>
          <p:spPr bwMode="auto">
            <a:xfrm>
              <a:off x="3785967" y="4148949"/>
              <a:ext cx="302889" cy="28615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2" descr="Image result for orange fruit png">
              <a:extLst>
                <a:ext uri="{FF2B5EF4-FFF2-40B4-BE49-F238E27FC236}">
                  <a16:creationId xmlns:a16="http://schemas.microsoft.com/office/drawing/2014/main" id="{7F41D4CF-2DB4-4BBB-A7E9-216CC525C9C3}"/>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807619" y="3446711"/>
              <a:ext cx="259583" cy="263097"/>
            </a:xfrm>
            <a:prstGeom prst="rect">
              <a:avLst/>
            </a:prstGeom>
            <a:noFill/>
            <a:extLst>
              <a:ext uri="{909E8E84-426E-40DD-AFC4-6F175D3DCCD1}">
                <a14:hiddenFill xmlns:a14="http://schemas.microsoft.com/office/drawing/2010/main">
                  <a:solidFill>
                    <a:srgbClr val="FFFFFF"/>
                  </a:solidFill>
                </a14:hiddenFill>
              </a:ext>
            </a:extLst>
          </p:spPr>
        </p:pic>
      </p:grpSp>
      <p:graphicFrame>
        <p:nvGraphicFramePr>
          <p:cNvPr id="15" name="Table 14">
            <a:extLst>
              <a:ext uri="{FF2B5EF4-FFF2-40B4-BE49-F238E27FC236}">
                <a16:creationId xmlns:a16="http://schemas.microsoft.com/office/drawing/2014/main" id="{424F57B7-34EC-4E53-9F68-CCBE5A75F88A}"/>
              </a:ext>
            </a:extLst>
          </p:cNvPr>
          <p:cNvGraphicFramePr>
            <a:graphicFrameLocks noGrp="1"/>
          </p:cNvGraphicFramePr>
          <p:nvPr>
            <p:extLst>
              <p:ext uri="{D42A27DB-BD31-4B8C-83A1-F6EECF244321}">
                <p14:modId xmlns:p14="http://schemas.microsoft.com/office/powerpoint/2010/main" val="3391864261"/>
              </p:ext>
            </p:extLst>
          </p:nvPr>
        </p:nvGraphicFramePr>
        <p:xfrm>
          <a:off x="3429000" y="3933825"/>
          <a:ext cx="2133600" cy="1857375"/>
        </p:xfrm>
        <a:graphic>
          <a:graphicData uri="http://schemas.openxmlformats.org/drawingml/2006/table">
            <a:tbl>
              <a:tblPr>
                <a:tableStyleId>{5940675A-B579-460E-94D1-54222C63F5DA}</a:tableStyleId>
              </a:tblPr>
              <a:tblGrid>
                <a:gridCol w="1066800">
                  <a:extLst>
                    <a:ext uri="{9D8B030D-6E8A-4147-A177-3AD203B41FA5}">
                      <a16:colId xmlns:a16="http://schemas.microsoft.com/office/drawing/2014/main" val="20000"/>
                    </a:ext>
                  </a:extLst>
                </a:gridCol>
                <a:gridCol w="1066800">
                  <a:extLst>
                    <a:ext uri="{9D8B030D-6E8A-4147-A177-3AD203B41FA5}">
                      <a16:colId xmlns:a16="http://schemas.microsoft.com/office/drawing/2014/main" val="20001"/>
                    </a:ext>
                  </a:extLst>
                </a:gridCol>
              </a:tblGrid>
              <a:tr h="371475">
                <a:tc>
                  <a:txBody>
                    <a:bodyPr/>
                    <a:lstStyle/>
                    <a:p>
                      <a:pPr algn="ctr" fontAlgn="ctr"/>
                      <a:r>
                        <a:rPr lang="en-CA" sz="2000" b="1" u="none" strike="noStrike" dirty="0">
                          <a:solidFill>
                            <a:schemeClr val="bg1"/>
                          </a:solidFill>
                          <a:effectLst/>
                        </a:rPr>
                        <a:t>Image</a:t>
                      </a:r>
                      <a:endParaRPr lang="en-CA" sz="2000" b="1" i="0" u="none" strike="noStrike" dirty="0">
                        <a:solidFill>
                          <a:schemeClr val="bg1"/>
                        </a:solidFill>
                        <a:effectLst/>
                        <a:latin typeface="Calibri" panose="020F0502020204030204" pitchFamily="34" charset="0"/>
                      </a:endParaRPr>
                    </a:p>
                  </a:txBody>
                  <a:tcPr marL="6350" marR="6350" marT="6350" marB="0" anchor="ctr">
                    <a:solidFill>
                      <a:schemeClr val="tx2">
                        <a:lumMod val="60000"/>
                        <a:lumOff val="40000"/>
                      </a:schemeClr>
                    </a:solidFill>
                  </a:tcPr>
                </a:tc>
                <a:tc>
                  <a:txBody>
                    <a:bodyPr/>
                    <a:lstStyle/>
                    <a:p>
                      <a:pPr algn="ctr" fontAlgn="ctr"/>
                      <a:r>
                        <a:rPr lang="en-CA" sz="2000" b="1" u="none" strike="noStrike" dirty="0">
                          <a:solidFill>
                            <a:schemeClr val="bg1"/>
                          </a:solidFill>
                          <a:effectLst/>
                        </a:rPr>
                        <a:t>Label</a:t>
                      </a:r>
                      <a:endParaRPr lang="en-CA" sz="2000" b="1" i="0" u="none" strike="noStrike" dirty="0">
                        <a:solidFill>
                          <a:schemeClr val="bg1"/>
                        </a:solidFill>
                        <a:effectLst/>
                        <a:latin typeface="Calibri" panose="020F0502020204030204" pitchFamily="34" charset="0"/>
                      </a:endParaRPr>
                    </a:p>
                  </a:txBody>
                  <a:tcPr marL="6350" marR="6350" marT="6350" marB="0" anchor="ctr">
                    <a:solidFill>
                      <a:schemeClr val="tx2">
                        <a:lumMod val="60000"/>
                        <a:lumOff val="40000"/>
                      </a:schemeClr>
                    </a:solidFill>
                  </a:tcPr>
                </a:tc>
                <a:extLst>
                  <a:ext uri="{0D108BD9-81ED-4DB2-BD59-A6C34878D82A}">
                    <a16:rowId xmlns:a16="http://schemas.microsoft.com/office/drawing/2014/main" val="10000"/>
                  </a:ext>
                </a:extLst>
              </a:tr>
              <a:tr h="371475">
                <a:tc>
                  <a:txBody>
                    <a:bodyPr/>
                    <a:lstStyle/>
                    <a:p>
                      <a:pPr algn="ctr" fontAlgn="ctr"/>
                      <a:endParaRPr lang="en-CA" sz="2000" b="0" i="0" u="none" strike="noStrike" dirty="0">
                        <a:solidFill>
                          <a:srgbClr val="000000"/>
                        </a:solidFill>
                        <a:effectLst/>
                        <a:latin typeface="Calibri" panose="020F0502020204030204" pitchFamily="34" charset="0"/>
                      </a:endParaRPr>
                    </a:p>
                  </a:txBody>
                  <a:tcPr marL="6350" marR="6350" marT="6350" marB="0" anchor="ctr"/>
                </a:tc>
                <a:tc>
                  <a:txBody>
                    <a:bodyPr/>
                    <a:lstStyle/>
                    <a:p>
                      <a:pPr algn="ctr" fontAlgn="ctr"/>
                      <a:r>
                        <a:rPr lang="en-CA" sz="2000" u="none" strike="noStrike" dirty="0">
                          <a:effectLst/>
                        </a:rPr>
                        <a:t>Orange</a:t>
                      </a:r>
                      <a:endParaRPr lang="en-CA" sz="2000" b="0" i="0" u="none" strike="noStrike" dirty="0">
                        <a:solidFill>
                          <a:srgbClr val="000000"/>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10001"/>
                  </a:ext>
                </a:extLst>
              </a:tr>
              <a:tr h="371475">
                <a:tc>
                  <a:txBody>
                    <a:bodyPr/>
                    <a:lstStyle/>
                    <a:p>
                      <a:pPr algn="ctr" fontAlgn="ctr"/>
                      <a:endParaRPr lang="en-CA" sz="2000" b="0" i="0" u="none" strike="noStrike" dirty="0">
                        <a:solidFill>
                          <a:srgbClr val="000000"/>
                        </a:solidFill>
                        <a:effectLst/>
                        <a:latin typeface="Calibri" panose="020F0502020204030204" pitchFamily="34" charset="0"/>
                      </a:endParaRPr>
                    </a:p>
                  </a:txBody>
                  <a:tcPr marL="6350" marR="6350" marT="6350" marB="0" anchor="ctr"/>
                </a:tc>
                <a:tc>
                  <a:txBody>
                    <a:bodyPr/>
                    <a:lstStyle/>
                    <a:p>
                      <a:pPr algn="ctr" fontAlgn="ctr"/>
                      <a:r>
                        <a:rPr lang="en-CA" sz="2000" u="none" strike="noStrike" dirty="0">
                          <a:effectLst/>
                        </a:rPr>
                        <a:t>Orange</a:t>
                      </a:r>
                      <a:endParaRPr lang="en-CA" sz="2000" b="0" i="0" u="none" strike="noStrike" dirty="0">
                        <a:solidFill>
                          <a:srgbClr val="000000"/>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10002"/>
                  </a:ext>
                </a:extLst>
              </a:tr>
              <a:tr h="371475">
                <a:tc>
                  <a:txBody>
                    <a:bodyPr/>
                    <a:lstStyle/>
                    <a:p>
                      <a:pPr algn="ctr" fontAlgn="ctr"/>
                      <a:endParaRPr lang="en-CA" sz="2000" b="0" i="0" u="none" strike="noStrike" dirty="0">
                        <a:solidFill>
                          <a:srgbClr val="000000"/>
                        </a:solidFill>
                        <a:effectLst/>
                        <a:latin typeface="Calibri" panose="020F0502020204030204" pitchFamily="34" charset="0"/>
                      </a:endParaRPr>
                    </a:p>
                  </a:txBody>
                  <a:tcPr marL="6350" marR="6350" marT="6350" marB="0" anchor="ctr"/>
                </a:tc>
                <a:tc>
                  <a:txBody>
                    <a:bodyPr/>
                    <a:lstStyle/>
                    <a:p>
                      <a:pPr algn="ctr" fontAlgn="ctr"/>
                      <a:r>
                        <a:rPr lang="en-CA" sz="2000" u="none" strike="noStrike" dirty="0">
                          <a:effectLst/>
                        </a:rPr>
                        <a:t>Apple</a:t>
                      </a:r>
                      <a:endParaRPr lang="en-CA" sz="2000" b="0" i="0" u="none" strike="noStrike" dirty="0">
                        <a:solidFill>
                          <a:srgbClr val="000000"/>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10003"/>
                  </a:ext>
                </a:extLst>
              </a:tr>
              <a:tr h="371475">
                <a:tc>
                  <a:txBody>
                    <a:bodyPr/>
                    <a:lstStyle/>
                    <a:p>
                      <a:pPr algn="ctr" fontAlgn="ctr"/>
                      <a:endParaRPr lang="en-CA" sz="2000" b="0" i="0" u="none" strike="noStrike" dirty="0">
                        <a:solidFill>
                          <a:srgbClr val="000000"/>
                        </a:solidFill>
                        <a:effectLst/>
                        <a:latin typeface="Calibri" panose="020F0502020204030204" pitchFamily="34" charset="0"/>
                      </a:endParaRPr>
                    </a:p>
                  </a:txBody>
                  <a:tcPr marL="6350" marR="6350" marT="6350" marB="0" anchor="ctr"/>
                </a:tc>
                <a:tc>
                  <a:txBody>
                    <a:bodyPr/>
                    <a:lstStyle/>
                    <a:p>
                      <a:pPr algn="ctr" fontAlgn="ctr"/>
                      <a:r>
                        <a:rPr lang="en-CA" sz="2000" u="none" strike="noStrike" dirty="0">
                          <a:effectLst/>
                        </a:rPr>
                        <a:t>Apple</a:t>
                      </a:r>
                      <a:endParaRPr lang="en-CA" sz="2000" b="0" i="0" u="none" strike="noStrike" dirty="0">
                        <a:solidFill>
                          <a:srgbClr val="000000"/>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300807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8"/>
          <p:cNvSpPr>
            <a:spLocks noGrp="1"/>
          </p:cNvSpPr>
          <p:nvPr>
            <p:ph type="sldNum" sz="quarter" idx="12"/>
          </p:nvPr>
        </p:nvSpPr>
        <p:spPr>
          <a:xfrm rot="16200000">
            <a:off x="8496302" y="6362700"/>
            <a:ext cx="609599" cy="381001"/>
          </a:xfrm>
        </p:spPr>
        <p:txBody>
          <a:bodyPr/>
          <a:lstStyle/>
          <a:p>
            <a:fld id="{B6F15528-21DE-4FAA-801E-634DDDAF4B2B}" type="slidenum">
              <a:rPr lang="en-US" sz="2400" smtClean="0"/>
              <a:pPr/>
              <a:t>46</a:t>
            </a:fld>
            <a:endParaRPr lang="en-US" sz="2400" dirty="0"/>
          </a:p>
        </p:txBody>
      </p:sp>
      <p:sp>
        <p:nvSpPr>
          <p:cNvPr id="7" name="Rectangle 6">
            <a:extLst>
              <a:ext uri="{FF2B5EF4-FFF2-40B4-BE49-F238E27FC236}">
                <a16:creationId xmlns:a16="http://schemas.microsoft.com/office/drawing/2014/main" id="{E21ADA05-8830-424E-A7E2-493E00B271B2}"/>
              </a:ext>
            </a:extLst>
          </p:cNvPr>
          <p:cNvSpPr/>
          <p:nvPr/>
        </p:nvSpPr>
        <p:spPr>
          <a:xfrm>
            <a:off x="457200" y="533400"/>
            <a:ext cx="8305800" cy="707886"/>
          </a:xfrm>
          <a:prstGeom prst="rect">
            <a:avLst/>
          </a:prstGeom>
        </p:spPr>
        <p:txBody>
          <a:bodyPr wrap="square">
            <a:spAutoFit/>
          </a:bodyPr>
          <a:lstStyle/>
          <a:p>
            <a:r>
              <a:rPr lang="en-US" sz="4000" dirty="0"/>
              <a:t>Important Concepts</a:t>
            </a:r>
            <a:endParaRPr lang="en-US" sz="3600" dirty="0"/>
          </a:p>
        </p:txBody>
      </p:sp>
      <p:sp>
        <p:nvSpPr>
          <p:cNvPr id="10" name="Rectangle 9">
            <a:extLst>
              <a:ext uri="{FF2B5EF4-FFF2-40B4-BE49-F238E27FC236}">
                <a16:creationId xmlns:a16="http://schemas.microsoft.com/office/drawing/2014/main" id="{14D05573-2656-4BB5-A0D2-5BD689306F27}"/>
              </a:ext>
            </a:extLst>
          </p:cNvPr>
          <p:cNvSpPr/>
          <p:nvPr/>
        </p:nvSpPr>
        <p:spPr>
          <a:xfrm>
            <a:off x="430763" y="1447800"/>
            <a:ext cx="8305800" cy="2677656"/>
          </a:xfrm>
          <a:prstGeom prst="rect">
            <a:avLst/>
          </a:prstGeom>
        </p:spPr>
        <p:txBody>
          <a:bodyPr wrap="square">
            <a:spAutoFit/>
          </a:bodyPr>
          <a:lstStyle/>
          <a:p>
            <a:pPr marL="342900" indent="-342900">
              <a:lnSpc>
                <a:spcPct val="150000"/>
              </a:lnSpc>
              <a:buFont typeface="Arial" panose="020B0604020202020204" pitchFamily="34" charset="0"/>
              <a:buChar char="•"/>
            </a:pPr>
            <a:r>
              <a:rPr lang="en-US" sz="2800" dirty="0"/>
              <a:t>How does this work in the real world?</a:t>
            </a:r>
          </a:p>
          <a:p>
            <a:pPr marL="342900" indent="-342900">
              <a:lnSpc>
                <a:spcPct val="150000"/>
              </a:lnSpc>
              <a:buFont typeface="Arial" panose="020B0604020202020204" pitchFamily="34" charset="0"/>
              <a:buChar char="•"/>
            </a:pPr>
            <a:r>
              <a:rPr lang="en-US" sz="2800" dirty="0"/>
              <a:t>How much training data do we need?</a:t>
            </a:r>
          </a:p>
          <a:p>
            <a:pPr marL="342900" indent="-342900">
              <a:lnSpc>
                <a:spcPct val="150000"/>
              </a:lnSpc>
              <a:buFont typeface="Arial" panose="020B0604020202020204" pitchFamily="34" charset="0"/>
              <a:buChar char="•"/>
            </a:pPr>
            <a:r>
              <a:rPr lang="en-US" sz="2800" dirty="0"/>
              <a:t>How is the tree created?</a:t>
            </a:r>
          </a:p>
          <a:p>
            <a:pPr marL="342900" indent="-342900">
              <a:lnSpc>
                <a:spcPct val="150000"/>
              </a:lnSpc>
              <a:buFont typeface="Arial" panose="020B0604020202020204" pitchFamily="34" charset="0"/>
              <a:buChar char="•"/>
            </a:pPr>
            <a:r>
              <a:rPr lang="en-US" sz="2800" dirty="0"/>
              <a:t>What makes a good feature?</a:t>
            </a:r>
            <a:endParaRPr lang="en-US" sz="2400" dirty="0"/>
          </a:p>
        </p:txBody>
      </p:sp>
    </p:spTree>
    <p:extLst>
      <p:ext uri="{BB962C8B-B14F-4D97-AF65-F5344CB8AC3E}">
        <p14:creationId xmlns:p14="http://schemas.microsoft.com/office/powerpoint/2010/main" val="38169877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8"/>
          <p:cNvSpPr>
            <a:spLocks noGrp="1"/>
          </p:cNvSpPr>
          <p:nvPr>
            <p:ph type="sldNum" sz="quarter" idx="12"/>
          </p:nvPr>
        </p:nvSpPr>
        <p:spPr>
          <a:xfrm rot="16200000">
            <a:off x="8496302" y="6362700"/>
            <a:ext cx="609599" cy="381001"/>
          </a:xfrm>
        </p:spPr>
        <p:txBody>
          <a:bodyPr/>
          <a:lstStyle/>
          <a:p>
            <a:fld id="{B6F15528-21DE-4FAA-801E-634DDDAF4B2B}" type="slidenum">
              <a:rPr lang="en-US" sz="2400" smtClean="0"/>
              <a:pPr/>
              <a:t>47</a:t>
            </a:fld>
            <a:endParaRPr lang="en-US" sz="2400" dirty="0"/>
          </a:p>
        </p:txBody>
      </p:sp>
      <p:sp>
        <p:nvSpPr>
          <p:cNvPr id="8" name="TextBox 7"/>
          <p:cNvSpPr txBox="1"/>
          <p:nvPr/>
        </p:nvSpPr>
        <p:spPr>
          <a:xfrm>
            <a:off x="2895600" y="762000"/>
            <a:ext cx="3523129" cy="1323439"/>
          </a:xfrm>
          <a:prstGeom prst="rect">
            <a:avLst/>
          </a:prstGeom>
          <a:noFill/>
        </p:spPr>
        <p:txBody>
          <a:bodyPr wrap="square" rtlCol="0">
            <a:spAutoFit/>
          </a:bodyPr>
          <a:lstStyle/>
          <a:p>
            <a:r>
              <a:rPr lang="en-CA" sz="8000" dirty="0">
                <a:latin typeface="Edwardian Script ITC" panose="030303020407070D0804" pitchFamily="66" charset="0"/>
              </a:rPr>
              <a:t>Thank you </a:t>
            </a:r>
          </a:p>
        </p:txBody>
      </p:sp>
      <p:pic>
        <p:nvPicPr>
          <p:cNvPr id="2" name="Picture 1"/>
          <p:cNvPicPr>
            <a:picLocks noChangeAspect="1"/>
          </p:cNvPicPr>
          <p:nvPr/>
        </p:nvPicPr>
        <p:blipFill>
          <a:blip r:embed="rId3"/>
          <a:stretch>
            <a:fillRect/>
          </a:stretch>
        </p:blipFill>
        <p:spPr>
          <a:xfrm>
            <a:off x="892545" y="2286000"/>
            <a:ext cx="3098430" cy="3588915"/>
          </a:xfrm>
          <a:prstGeom prst="rect">
            <a:avLst/>
          </a:prstGeom>
        </p:spPr>
      </p:pic>
      <p:sp>
        <p:nvSpPr>
          <p:cNvPr id="3" name="Rectangle 2"/>
          <p:cNvSpPr/>
          <p:nvPr/>
        </p:nvSpPr>
        <p:spPr>
          <a:xfrm>
            <a:off x="5597620" y="2895600"/>
            <a:ext cx="1447800" cy="6096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Question?</a:t>
            </a:r>
          </a:p>
        </p:txBody>
      </p:sp>
      <p:sp>
        <p:nvSpPr>
          <p:cNvPr id="7" name="Rectangle 6"/>
          <p:cNvSpPr/>
          <p:nvPr/>
        </p:nvSpPr>
        <p:spPr>
          <a:xfrm>
            <a:off x="4530820" y="4533900"/>
            <a:ext cx="1447800" cy="6096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To be</a:t>
            </a:r>
          </a:p>
        </p:txBody>
      </p:sp>
      <p:sp>
        <p:nvSpPr>
          <p:cNvPr id="9" name="Rectangle 8"/>
          <p:cNvSpPr/>
          <p:nvPr/>
        </p:nvSpPr>
        <p:spPr>
          <a:xfrm>
            <a:off x="6803655" y="4533900"/>
            <a:ext cx="1447800" cy="6096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Not to be</a:t>
            </a:r>
          </a:p>
        </p:txBody>
      </p:sp>
      <p:cxnSp>
        <p:nvCxnSpPr>
          <p:cNvPr id="5" name="Elbow Connector 4"/>
          <p:cNvCxnSpPr>
            <a:stCxn id="3" idx="2"/>
            <a:endCxn id="9" idx="0"/>
          </p:cNvCxnSpPr>
          <p:nvPr/>
        </p:nvCxnSpPr>
        <p:spPr>
          <a:xfrm rot="16200000" flipH="1">
            <a:off x="6410187" y="3416532"/>
            <a:ext cx="1028700" cy="120603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Elbow Connector 12"/>
          <p:cNvCxnSpPr>
            <a:stCxn id="3" idx="2"/>
            <a:endCxn id="7" idx="0"/>
          </p:cNvCxnSpPr>
          <p:nvPr/>
        </p:nvCxnSpPr>
        <p:spPr>
          <a:xfrm rot="5400000">
            <a:off x="5273770" y="3486150"/>
            <a:ext cx="1028700" cy="106680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5977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p:cNvSpPr>
            <a:spLocks noChangeArrowheads="1"/>
          </p:cNvSpPr>
          <p:nvPr/>
        </p:nvSpPr>
        <p:spPr bwMode="auto">
          <a:xfrm>
            <a:off x="304799" y="1066800"/>
            <a:ext cx="8496301"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en-US" sz="5400" b="1" dirty="0">
                <a:latin typeface="+mj-lt"/>
                <a:cs typeface="Times New Roman" pitchFamily="18" charset="0"/>
              </a:rPr>
              <a:t>Appendix:</a:t>
            </a:r>
          </a:p>
          <a:p>
            <a:pPr algn="ctr"/>
            <a:r>
              <a:rPr lang="en-US" sz="4800" b="1" dirty="0">
                <a:latin typeface="+mj-lt"/>
                <a:cs typeface="Times New Roman" pitchFamily="18" charset="0"/>
              </a:rPr>
              <a:t>Installation Process of </a:t>
            </a:r>
          </a:p>
          <a:p>
            <a:pPr algn="ctr"/>
            <a:r>
              <a:rPr lang="en-US" sz="4800" b="1" dirty="0">
                <a:latin typeface="+mj-lt"/>
                <a:cs typeface="Times New Roman" pitchFamily="18" charset="0"/>
              </a:rPr>
              <a:t>Anaconda Distribution of Python on Windows</a:t>
            </a:r>
            <a:endParaRPr lang="en-US" sz="4400" dirty="0">
              <a:latin typeface="+mj-lt"/>
              <a:cs typeface="Times New Roman" pitchFamily="18" charset="0"/>
            </a:endParaRPr>
          </a:p>
        </p:txBody>
      </p:sp>
      <p:sp>
        <p:nvSpPr>
          <p:cNvPr id="9" name="Slide Number Placeholder 8"/>
          <p:cNvSpPr>
            <a:spLocks noGrp="1"/>
          </p:cNvSpPr>
          <p:nvPr>
            <p:ph type="sldNum" sz="quarter" idx="12"/>
          </p:nvPr>
        </p:nvSpPr>
        <p:spPr>
          <a:xfrm rot="16200000">
            <a:off x="8496302" y="6362700"/>
            <a:ext cx="609599" cy="381001"/>
          </a:xfrm>
        </p:spPr>
        <p:txBody>
          <a:bodyPr/>
          <a:lstStyle/>
          <a:p>
            <a:fld id="{B6F15528-21DE-4FAA-801E-634DDDAF4B2B}" type="slidenum">
              <a:rPr lang="en-US" sz="2400" smtClean="0">
                <a:latin typeface="+mj-lt"/>
              </a:rPr>
              <a:pPr/>
              <a:t>48</a:t>
            </a:fld>
            <a:endParaRPr lang="en-US" sz="2400" dirty="0">
              <a:latin typeface="+mj-lt"/>
            </a:endParaRPr>
          </a:p>
        </p:txBody>
      </p:sp>
      <p:pic>
        <p:nvPicPr>
          <p:cNvPr id="9218" name="Picture 2" descr="Image result for anaconda installation application">
            <a:extLst>
              <a:ext uri="{FF2B5EF4-FFF2-40B4-BE49-F238E27FC236}">
                <a16:creationId xmlns:a16="http://schemas.microsoft.com/office/drawing/2014/main" id="{F991D25A-CAA1-4909-8946-865E22CA27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6011" y="4206121"/>
            <a:ext cx="3451978" cy="17259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0784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8"/>
          <p:cNvSpPr>
            <a:spLocks noGrp="1"/>
          </p:cNvSpPr>
          <p:nvPr>
            <p:ph type="sldNum" sz="quarter" idx="12"/>
          </p:nvPr>
        </p:nvSpPr>
        <p:spPr>
          <a:xfrm rot="16200000">
            <a:off x="8496302" y="6362700"/>
            <a:ext cx="609599" cy="381001"/>
          </a:xfrm>
        </p:spPr>
        <p:txBody>
          <a:bodyPr/>
          <a:lstStyle/>
          <a:p>
            <a:fld id="{B6F15528-21DE-4FAA-801E-634DDDAF4B2B}" type="slidenum">
              <a:rPr lang="en-US" sz="2400" smtClean="0"/>
              <a:pPr/>
              <a:t>49</a:t>
            </a:fld>
            <a:endParaRPr lang="en-US" sz="2400" dirty="0"/>
          </a:p>
        </p:txBody>
      </p:sp>
      <p:sp>
        <p:nvSpPr>
          <p:cNvPr id="19" name="Rectangle 18"/>
          <p:cNvSpPr/>
          <p:nvPr/>
        </p:nvSpPr>
        <p:spPr>
          <a:xfrm>
            <a:off x="457200" y="533400"/>
            <a:ext cx="8305800" cy="707886"/>
          </a:xfrm>
          <a:prstGeom prst="rect">
            <a:avLst/>
          </a:prstGeom>
        </p:spPr>
        <p:txBody>
          <a:bodyPr wrap="square">
            <a:spAutoFit/>
          </a:bodyPr>
          <a:lstStyle/>
          <a:p>
            <a:r>
              <a:rPr lang="en-US" sz="4000" b="1" dirty="0"/>
              <a:t>Anaconda Distribution of Python</a:t>
            </a:r>
            <a:endParaRPr lang="en-US" sz="2800" b="1" dirty="0"/>
          </a:p>
        </p:txBody>
      </p:sp>
      <p:pic>
        <p:nvPicPr>
          <p:cNvPr id="5" name="Picture 4">
            <a:hlinkClick r:id="rId3"/>
            <a:extLst>
              <a:ext uri="{FF2B5EF4-FFF2-40B4-BE49-F238E27FC236}">
                <a16:creationId xmlns:a16="http://schemas.microsoft.com/office/drawing/2014/main" id="{4D016A51-9240-455D-83C5-300FBC72DB7B}"/>
              </a:ext>
            </a:extLst>
          </p:cNvPr>
          <p:cNvPicPr>
            <a:picLocks noChangeAspect="1"/>
          </p:cNvPicPr>
          <p:nvPr/>
        </p:nvPicPr>
        <p:blipFill rotWithShape="1">
          <a:blip r:embed="rId4"/>
          <a:srcRect t="624"/>
          <a:stretch/>
        </p:blipFill>
        <p:spPr>
          <a:xfrm>
            <a:off x="419100" y="1524000"/>
            <a:ext cx="8305800" cy="4255023"/>
          </a:xfrm>
          <a:prstGeom prst="rect">
            <a:avLst/>
          </a:prstGeom>
        </p:spPr>
      </p:pic>
    </p:spTree>
    <p:extLst>
      <p:ext uri="{BB962C8B-B14F-4D97-AF65-F5344CB8AC3E}">
        <p14:creationId xmlns:p14="http://schemas.microsoft.com/office/powerpoint/2010/main" val="5273602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8"/>
          <p:cNvSpPr>
            <a:spLocks noGrp="1"/>
          </p:cNvSpPr>
          <p:nvPr>
            <p:ph type="sldNum" sz="quarter" idx="12"/>
          </p:nvPr>
        </p:nvSpPr>
        <p:spPr>
          <a:xfrm rot="16200000">
            <a:off x="8496302" y="6362700"/>
            <a:ext cx="609599" cy="381001"/>
          </a:xfrm>
        </p:spPr>
        <p:txBody>
          <a:bodyPr/>
          <a:lstStyle/>
          <a:p>
            <a:fld id="{B6F15528-21DE-4FAA-801E-634DDDAF4B2B}" type="slidenum">
              <a:rPr lang="en-US" sz="2400" smtClean="0"/>
              <a:pPr/>
              <a:t>5</a:t>
            </a:fld>
            <a:endParaRPr lang="en-US" sz="2400" dirty="0"/>
          </a:p>
        </p:txBody>
      </p:sp>
      <p:sp>
        <p:nvSpPr>
          <p:cNvPr id="19" name="Rectangle 18"/>
          <p:cNvSpPr/>
          <p:nvPr/>
        </p:nvSpPr>
        <p:spPr>
          <a:xfrm>
            <a:off x="457200" y="533400"/>
            <a:ext cx="8305800" cy="707886"/>
          </a:xfrm>
          <a:prstGeom prst="rect">
            <a:avLst/>
          </a:prstGeom>
        </p:spPr>
        <p:txBody>
          <a:bodyPr wrap="square">
            <a:spAutoFit/>
          </a:bodyPr>
          <a:lstStyle/>
          <a:p>
            <a:r>
              <a:rPr lang="en-US" sz="4000" b="1" dirty="0"/>
              <a:t>What is Machine Learning?</a:t>
            </a:r>
            <a:endParaRPr lang="en-US" sz="2800" b="1" dirty="0"/>
          </a:p>
        </p:txBody>
      </p:sp>
      <p:sp>
        <p:nvSpPr>
          <p:cNvPr id="7" name="Rectangle 6"/>
          <p:cNvSpPr/>
          <p:nvPr/>
        </p:nvSpPr>
        <p:spPr>
          <a:xfrm>
            <a:off x="430763" y="1447800"/>
            <a:ext cx="8305800" cy="830997"/>
          </a:xfrm>
          <a:prstGeom prst="rect">
            <a:avLst/>
          </a:prstGeom>
        </p:spPr>
        <p:txBody>
          <a:bodyPr wrap="square">
            <a:spAutoFit/>
          </a:bodyPr>
          <a:lstStyle/>
          <a:p>
            <a:r>
              <a:rPr lang="en-US" sz="2400" dirty="0"/>
              <a:t>Writing one program that can solve a number of problems without needing to be rewritten</a:t>
            </a:r>
          </a:p>
        </p:txBody>
      </p:sp>
      <p:pic>
        <p:nvPicPr>
          <p:cNvPr id="2050" name="Picture 2" descr="Image result for alpha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1200" y="2274132"/>
            <a:ext cx="5257800" cy="3583061"/>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402563" y="5917269"/>
            <a:ext cx="2362200" cy="653968"/>
          </a:xfrm>
          <a:prstGeom prst="rect">
            <a:avLst/>
          </a:prstGeom>
        </p:spPr>
      </p:pic>
      <p:pic>
        <p:nvPicPr>
          <p:cNvPr id="2052" name="Picture 4" descr="Image result for atari game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14487" y="2979812"/>
            <a:ext cx="5991225" cy="2171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27824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2050"/>
                                        </p:tgtEl>
                                        <p:attrNameLst>
                                          <p:attrName>style.visibility</p:attrName>
                                        </p:attrNameLst>
                                      </p:cBhvr>
                                      <p:to>
                                        <p:strVal val="visible"/>
                                      </p:to>
                                    </p:set>
                                    <p:animEffect transition="in" filter="fade">
                                      <p:cBhvr>
                                        <p:cTn id="10" dur="1000"/>
                                        <p:tgtEl>
                                          <p:spTgt spid="2050"/>
                                        </p:tgtEl>
                                      </p:cBhvr>
                                    </p:animEffect>
                                  </p:childTnLst>
                                </p:cTn>
                              </p:par>
                            </p:childTnLst>
                          </p:cTn>
                        </p:par>
                      </p:childTnLst>
                    </p:cTn>
                  </p:par>
                  <p:par>
                    <p:cTn id="11" fill="hold">
                      <p:stCondLst>
                        <p:cond delay="indefinite"/>
                      </p:stCondLst>
                      <p:childTnLst>
                        <p:par>
                          <p:cTn id="12" fill="hold">
                            <p:stCondLst>
                              <p:cond delay="0"/>
                            </p:stCondLst>
                            <p:childTnLst>
                              <p:par>
                                <p:cTn id="13" presetID="53" presetClass="exit" presetSubtype="32" fill="hold" nodeType="clickEffect">
                                  <p:stCondLst>
                                    <p:cond delay="0"/>
                                  </p:stCondLst>
                                  <p:childTnLst>
                                    <p:anim calcmode="lin" valueType="num">
                                      <p:cBhvr>
                                        <p:cTn id="14" dur="500"/>
                                        <p:tgtEl>
                                          <p:spTgt spid="2"/>
                                        </p:tgtEl>
                                        <p:attrNameLst>
                                          <p:attrName>ppt_w</p:attrName>
                                        </p:attrNameLst>
                                      </p:cBhvr>
                                      <p:tavLst>
                                        <p:tav tm="0">
                                          <p:val>
                                            <p:strVal val="ppt_w"/>
                                          </p:val>
                                        </p:tav>
                                        <p:tav tm="100000">
                                          <p:val>
                                            <p:fltVal val="0"/>
                                          </p:val>
                                        </p:tav>
                                      </p:tavLst>
                                    </p:anim>
                                    <p:anim calcmode="lin" valueType="num">
                                      <p:cBhvr>
                                        <p:cTn id="15" dur="500"/>
                                        <p:tgtEl>
                                          <p:spTgt spid="2"/>
                                        </p:tgtEl>
                                        <p:attrNameLst>
                                          <p:attrName>ppt_h</p:attrName>
                                        </p:attrNameLst>
                                      </p:cBhvr>
                                      <p:tavLst>
                                        <p:tav tm="0">
                                          <p:val>
                                            <p:strVal val="ppt_h"/>
                                          </p:val>
                                        </p:tav>
                                        <p:tav tm="100000">
                                          <p:val>
                                            <p:fltVal val="0"/>
                                          </p:val>
                                        </p:tav>
                                      </p:tavLst>
                                    </p:anim>
                                    <p:animEffect transition="out" filter="fade">
                                      <p:cBhvr>
                                        <p:cTn id="16" dur="500"/>
                                        <p:tgtEl>
                                          <p:spTgt spid="2"/>
                                        </p:tgtEl>
                                      </p:cBhvr>
                                    </p:animEffect>
                                    <p:set>
                                      <p:cBhvr>
                                        <p:cTn id="17" dur="1" fill="hold">
                                          <p:stCondLst>
                                            <p:cond delay="499"/>
                                          </p:stCondLst>
                                        </p:cTn>
                                        <p:tgtEl>
                                          <p:spTgt spid="2"/>
                                        </p:tgtEl>
                                        <p:attrNameLst>
                                          <p:attrName>style.visibility</p:attrName>
                                        </p:attrNameLst>
                                      </p:cBhvr>
                                      <p:to>
                                        <p:strVal val="hidden"/>
                                      </p:to>
                                    </p:set>
                                  </p:childTnLst>
                                </p:cTn>
                              </p:par>
                              <p:par>
                                <p:cTn id="18" presetID="53" presetClass="exit" presetSubtype="32" fill="hold" nodeType="withEffect">
                                  <p:stCondLst>
                                    <p:cond delay="0"/>
                                  </p:stCondLst>
                                  <p:childTnLst>
                                    <p:anim calcmode="lin" valueType="num">
                                      <p:cBhvr>
                                        <p:cTn id="19" dur="500"/>
                                        <p:tgtEl>
                                          <p:spTgt spid="2050"/>
                                        </p:tgtEl>
                                        <p:attrNameLst>
                                          <p:attrName>ppt_w</p:attrName>
                                        </p:attrNameLst>
                                      </p:cBhvr>
                                      <p:tavLst>
                                        <p:tav tm="0">
                                          <p:val>
                                            <p:strVal val="ppt_w"/>
                                          </p:val>
                                        </p:tav>
                                        <p:tav tm="100000">
                                          <p:val>
                                            <p:fltVal val="0"/>
                                          </p:val>
                                        </p:tav>
                                      </p:tavLst>
                                    </p:anim>
                                    <p:anim calcmode="lin" valueType="num">
                                      <p:cBhvr>
                                        <p:cTn id="20" dur="500"/>
                                        <p:tgtEl>
                                          <p:spTgt spid="2050"/>
                                        </p:tgtEl>
                                        <p:attrNameLst>
                                          <p:attrName>ppt_h</p:attrName>
                                        </p:attrNameLst>
                                      </p:cBhvr>
                                      <p:tavLst>
                                        <p:tav tm="0">
                                          <p:val>
                                            <p:strVal val="ppt_h"/>
                                          </p:val>
                                        </p:tav>
                                        <p:tav tm="100000">
                                          <p:val>
                                            <p:fltVal val="0"/>
                                          </p:val>
                                        </p:tav>
                                      </p:tavLst>
                                    </p:anim>
                                    <p:animEffect transition="out" filter="fade">
                                      <p:cBhvr>
                                        <p:cTn id="21" dur="500"/>
                                        <p:tgtEl>
                                          <p:spTgt spid="2050"/>
                                        </p:tgtEl>
                                      </p:cBhvr>
                                    </p:animEffect>
                                    <p:set>
                                      <p:cBhvr>
                                        <p:cTn id="22" dur="1" fill="hold">
                                          <p:stCondLst>
                                            <p:cond delay="499"/>
                                          </p:stCondLst>
                                        </p:cTn>
                                        <p:tgtEl>
                                          <p:spTgt spid="2050"/>
                                        </p:tgtEl>
                                        <p:attrNameLst>
                                          <p:attrName>style.visibility</p:attrName>
                                        </p:attrNameLst>
                                      </p:cBhvr>
                                      <p:to>
                                        <p:strVal val="hidden"/>
                                      </p:to>
                                    </p:set>
                                  </p:childTnLst>
                                </p:cTn>
                              </p:par>
                            </p:childTnLst>
                          </p:cTn>
                        </p:par>
                        <p:par>
                          <p:cTn id="23" fill="hold">
                            <p:stCondLst>
                              <p:cond delay="500"/>
                            </p:stCondLst>
                            <p:childTnLst>
                              <p:par>
                                <p:cTn id="24" presetID="53" presetClass="entr" presetSubtype="16" fill="hold" nodeType="afterEffect">
                                  <p:stCondLst>
                                    <p:cond delay="250"/>
                                  </p:stCondLst>
                                  <p:childTnLst>
                                    <p:set>
                                      <p:cBhvr>
                                        <p:cTn id="25" dur="1" fill="hold">
                                          <p:stCondLst>
                                            <p:cond delay="0"/>
                                          </p:stCondLst>
                                        </p:cTn>
                                        <p:tgtEl>
                                          <p:spTgt spid="2052"/>
                                        </p:tgtEl>
                                        <p:attrNameLst>
                                          <p:attrName>style.visibility</p:attrName>
                                        </p:attrNameLst>
                                      </p:cBhvr>
                                      <p:to>
                                        <p:strVal val="visible"/>
                                      </p:to>
                                    </p:set>
                                    <p:anim calcmode="lin" valueType="num">
                                      <p:cBhvr>
                                        <p:cTn id="26" dur="500" fill="hold"/>
                                        <p:tgtEl>
                                          <p:spTgt spid="2052"/>
                                        </p:tgtEl>
                                        <p:attrNameLst>
                                          <p:attrName>ppt_w</p:attrName>
                                        </p:attrNameLst>
                                      </p:cBhvr>
                                      <p:tavLst>
                                        <p:tav tm="0">
                                          <p:val>
                                            <p:fltVal val="0"/>
                                          </p:val>
                                        </p:tav>
                                        <p:tav tm="100000">
                                          <p:val>
                                            <p:strVal val="#ppt_w"/>
                                          </p:val>
                                        </p:tav>
                                      </p:tavLst>
                                    </p:anim>
                                    <p:anim calcmode="lin" valueType="num">
                                      <p:cBhvr>
                                        <p:cTn id="27" dur="500" fill="hold"/>
                                        <p:tgtEl>
                                          <p:spTgt spid="2052"/>
                                        </p:tgtEl>
                                        <p:attrNameLst>
                                          <p:attrName>ppt_h</p:attrName>
                                        </p:attrNameLst>
                                      </p:cBhvr>
                                      <p:tavLst>
                                        <p:tav tm="0">
                                          <p:val>
                                            <p:fltVal val="0"/>
                                          </p:val>
                                        </p:tav>
                                        <p:tav tm="100000">
                                          <p:val>
                                            <p:strVal val="#ppt_h"/>
                                          </p:val>
                                        </p:tav>
                                      </p:tavLst>
                                    </p:anim>
                                    <p:animEffect transition="in" filter="fade">
                                      <p:cBhvr>
                                        <p:cTn id="28" dur="500"/>
                                        <p:tgtEl>
                                          <p:spTgt spid="20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8"/>
          <p:cNvSpPr>
            <a:spLocks noGrp="1"/>
          </p:cNvSpPr>
          <p:nvPr>
            <p:ph type="sldNum" sz="quarter" idx="12"/>
          </p:nvPr>
        </p:nvSpPr>
        <p:spPr>
          <a:xfrm rot="16200000">
            <a:off x="8496302" y="6362700"/>
            <a:ext cx="609599" cy="381001"/>
          </a:xfrm>
        </p:spPr>
        <p:txBody>
          <a:bodyPr/>
          <a:lstStyle/>
          <a:p>
            <a:fld id="{B6F15528-21DE-4FAA-801E-634DDDAF4B2B}" type="slidenum">
              <a:rPr lang="en-US" sz="2400" smtClean="0"/>
              <a:pPr/>
              <a:t>50</a:t>
            </a:fld>
            <a:endParaRPr lang="en-US" sz="2400" dirty="0"/>
          </a:p>
        </p:txBody>
      </p:sp>
      <p:sp>
        <p:nvSpPr>
          <p:cNvPr id="19" name="Rectangle 18"/>
          <p:cNvSpPr/>
          <p:nvPr/>
        </p:nvSpPr>
        <p:spPr>
          <a:xfrm>
            <a:off x="457200" y="533400"/>
            <a:ext cx="8305800" cy="707886"/>
          </a:xfrm>
          <a:prstGeom prst="rect">
            <a:avLst/>
          </a:prstGeom>
        </p:spPr>
        <p:txBody>
          <a:bodyPr wrap="square">
            <a:spAutoFit/>
          </a:bodyPr>
          <a:lstStyle/>
          <a:p>
            <a:r>
              <a:rPr lang="en-US" sz="4000" b="1" dirty="0"/>
              <a:t>Anaconda Distribution of Python</a:t>
            </a:r>
            <a:endParaRPr lang="en-US" sz="2800" b="1" dirty="0"/>
          </a:p>
        </p:txBody>
      </p:sp>
      <p:pic>
        <p:nvPicPr>
          <p:cNvPr id="5" name="Picture 4">
            <a:extLst>
              <a:ext uri="{FF2B5EF4-FFF2-40B4-BE49-F238E27FC236}">
                <a16:creationId xmlns:a16="http://schemas.microsoft.com/office/drawing/2014/main" id="{4D016A51-9240-455D-83C5-300FBC72DB7B}"/>
              </a:ext>
            </a:extLst>
          </p:cNvPr>
          <p:cNvPicPr>
            <a:picLocks noChangeAspect="1"/>
          </p:cNvPicPr>
          <p:nvPr/>
        </p:nvPicPr>
        <p:blipFill rotWithShape="1">
          <a:blip r:embed="rId3"/>
          <a:srcRect t="624"/>
          <a:stretch/>
        </p:blipFill>
        <p:spPr>
          <a:xfrm>
            <a:off x="419100" y="1524000"/>
            <a:ext cx="8305800" cy="4255023"/>
          </a:xfrm>
          <a:prstGeom prst="rect">
            <a:avLst/>
          </a:prstGeom>
        </p:spPr>
      </p:pic>
      <p:sp>
        <p:nvSpPr>
          <p:cNvPr id="7" name="Arrow: Right 6">
            <a:extLst>
              <a:ext uri="{FF2B5EF4-FFF2-40B4-BE49-F238E27FC236}">
                <a16:creationId xmlns:a16="http://schemas.microsoft.com/office/drawing/2014/main" id="{7EC9B77D-A64E-44CA-A9ED-F5FFBB7B16BC}"/>
              </a:ext>
            </a:extLst>
          </p:cNvPr>
          <p:cNvSpPr/>
          <p:nvPr/>
        </p:nvSpPr>
        <p:spPr>
          <a:xfrm>
            <a:off x="6616700" y="5219700"/>
            <a:ext cx="381000" cy="584200"/>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dirty="0"/>
              <a:t>1</a:t>
            </a:r>
          </a:p>
        </p:txBody>
      </p:sp>
      <p:sp>
        <p:nvSpPr>
          <p:cNvPr id="3" name="Arrow: Left 2">
            <a:extLst>
              <a:ext uri="{FF2B5EF4-FFF2-40B4-BE49-F238E27FC236}">
                <a16:creationId xmlns:a16="http://schemas.microsoft.com/office/drawing/2014/main" id="{1497A6F2-7F2B-4013-98EB-81C0BACE34D3}"/>
              </a:ext>
            </a:extLst>
          </p:cNvPr>
          <p:cNvSpPr/>
          <p:nvPr/>
        </p:nvSpPr>
        <p:spPr>
          <a:xfrm>
            <a:off x="4762500" y="2603500"/>
            <a:ext cx="419100" cy="520700"/>
          </a:xfrm>
          <a:prstGeom prst="lef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dirty="0"/>
              <a:t>2</a:t>
            </a:r>
          </a:p>
        </p:txBody>
      </p:sp>
    </p:spTree>
    <p:extLst>
      <p:ext uri="{BB962C8B-B14F-4D97-AF65-F5344CB8AC3E}">
        <p14:creationId xmlns:p14="http://schemas.microsoft.com/office/powerpoint/2010/main" val="1429356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8"/>
          <p:cNvSpPr>
            <a:spLocks noGrp="1"/>
          </p:cNvSpPr>
          <p:nvPr>
            <p:ph type="sldNum" sz="quarter" idx="12"/>
          </p:nvPr>
        </p:nvSpPr>
        <p:spPr>
          <a:xfrm rot="16200000">
            <a:off x="8496302" y="6362700"/>
            <a:ext cx="609599" cy="381001"/>
          </a:xfrm>
        </p:spPr>
        <p:txBody>
          <a:bodyPr/>
          <a:lstStyle/>
          <a:p>
            <a:fld id="{B6F15528-21DE-4FAA-801E-634DDDAF4B2B}" type="slidenum">
              <a:rPr lang="en-US" sz="2400" smtClean="0"/>
              <a:pPr/>
              <a:t>51</a:t>
            </a:fld>
            <a:endParaRPr lang="en-US" sz="2400" dirty="0"/>
          </a:p>
        </p:txBody>
      </p:sp>
      <p:sp>
        <p:nvSpPr>
          <p:cNvPr id="19" name="Rectangle 18"/>
          <p:cNvSpPr/>
          <p:nvPr/>
        </p:nvSpPr>
        <p:spPr>
          <a:xfrm>
            <a:off x="457200" y="533400"/>
            <a:ext cx="8305800" cy="707886"/>
          </a:xfrm>
          <a:prstGeom prst="rect">
            <a:avLst/>
          </a:prstGeom>
        </p:spPr>
        <p:txBody>
          <a:bodyPr wrap="square">
            <a:spAutoFit/>
          </a:bodyPr>
          <a:lstStyle/>
          <a:p>
            <a:r>
              <a:rPr lang="en-US" sz="4000" b="1" dirty="0"/>
              <a:t>Anaconda Distribution of Python</a:t>
            </a:r>
            <a:endParaRPr lang="en-US" sz="2800" b="1" dirty="0"/>
          </a:p>
        </p:txBody>
      </p:sp>
      <p:pic>
        <p:nvPicPr>
          <p:cNvPr id="9" name="Picture 8">
            <a:extLst>
              <a:ext uri="{FF2B5EF4-FFF2-40B4-BE49-F238E27FC236}">
                <a16:creationId xmlns:a16="http://schemas.microsoft.com/office/drawing/2014/main" id="{E0910874-CC9A-41CF-A010-1D1B4EAAC85B}"/>
              </a:ext>
            </a:extLst>
          </p:cNvPr>
          <p:cNvPicPr>
            <a:picLocks noChangeAspect="1"/>
          </p:cNvPicPr>
          <p:nvPr/>
        </p:nvPicPr>
        <p:blipFill>
          <a:blip r:embed="rId3"/>
          <a:stretch>
            <a:fillRect/>
          </a:stretch>
        </p:blipFill>
        <p:spPr>
          <a:xfrm>
            <a:off x="614865" y="1940478"/>
            <a:ext cx="7914269" cy="3608731"/>
          </a:xfrm>
          <a:prstGeom prst="rect">
            <a:avLst/>
          </a:prstGeom>
        </p:spPr>
      </p:pic>
      <p:sp>
        <p:nvSpPr>
          <p:cNvPr id="11" name="Arrow: Right 10">
            <a:extLst>
              <a:ext uri="{FF2B5EF4-FFF2-40B4-BE49-F238E27FC236}">
                <a16:creationId xmlns:a16="http://schemas.microsoft.com/office/drawing/2014/main" id="{076BE999-E113-4595-BD18-949DD3459773}"/>
              </a:ext>
            </a:extLst>
          </p:cNvPr>
          <p:cNvSpPr/>
          <p:nvPr/>
        </p:nvSpPr>
        <p:spPr>
          <a:xfrm>
            <a:off x="2743200" y="1940478"/>
            <a:ext cx="381000" cy="584200"/>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dirty="0"/>
              <a:t>1</a:t>
            </a:r>
          </a:p>
        </p:txBody>
      </p:sp>
      <p:sp>
        <p:nvSpPr>
          <p:cNvPr id="12" name="Arrow: Right 11">
            <a:extLst>
              <a:ext uri="{FF2B5EF4-FFF2-40B4-BE49-F238E27FC236}">
                <a16:creationId xmlns:a16="http://schemas.microsoft.com/office/drawing/2014/main" id="{1014A5A9-E64A-4272-9900-D669900E4EB7}"/>
              </a:ext>
            </a:extLst>
          </p:cNvPr>
          <p:cNvSpPr/>
          <p:nvPr/>
        </p:nvSpPr>
        <p:spPr>
          <a:xfrm>
            <a:off x="1371600" y="4419600"/>
            <a:ext cx="381000" cy="584200"/>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dirty="0"/>
              <a:t>2</a:t>
            </a:r>
          </a:p>
        </p:txBody>
      </p:sp>
    </p:spTree>
    <p:extLst>
      <p:ext uri="{BB962C8B-B14F-4D97-AF65-F5344CB8AC3E}">
        <p14:creationId xmlns:p14="http://schemas.microsoft.com/office/powerpoint/2010/main" val="758634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8"/>
          <p:cNvSpPr>
            <a:spLocks noGrp="1"/>
          </p:cNvSpPr>
          <p:nvPr>
            <p:ph type="sldNum" sz="quarter" idx="12"/>
          </p:nvPr>
        </p:nvSpPr>
        <p:spPr>
          <a:xfrm rot="16200000">
            <a:off x="8496302" y="6362700"/>
            <a:ext cx="609599" cy="381001"/>
          </a:xfrm>
        </p:spPr>
        <p:txBody>
          <a:bodyPr/>
          <a:lstStyle/>
          <a:p>
            <a:fld id="{B6F15528-21DE-4FAA-801E-634DDDAF4B2B}" type="slidenum">
              <a:rPr lang="en-US" sz="2400" smtClean="0"/>
              <a:pPr/>
              <a:t>52</a:t>
            </a:fld>
            <a:endParaRPr lang="en-US" sz="2400" dirty="0"/>
          </a:p>
        </p:txBody>
      </p:sp>
      <p:sp>
        <p:nvSpPr>
          <p:cNvPr id="19" name="Rectangle 18"/>
          <p:cNvSpPr/>
          <p:nvPr/>
        </p:nvSpPr>
        <p:spPr>
          <a:xfrm>
            <a:off x="457200" y="533400"/>
            <a:ext cx="8305800" cy="707886"/>
          </a:xfrm>
          <a:prstGeom prst="rect">
            <a:avLst/>
          </a:prstGeom>
        </p:spPr>
        <p:txBody>
          <a:bodyPr wrap="square">
            <a:spAutoFit/>
          </a:bodyPr>
          <a:lstStyle/>
          <a:p>
            <a:r>
              <a:rPr lang="en-US" sz="4000" b="1" dirty="0"/>
              <a:t>Installation Process</a:t>
            </a:r>
            <a:endParaRPr lang="en-US" sz="2800" b="1" dirty="0"/>
          </a:p>
        </p:txBody>
      </p:sp>
      <p:pic>
        <p:nvPicPr>
          <p:cNvPr id="2" name="Picture 1">
            <a:extLst>
              <a:ext uri="{FF2B5EF4-FFF2-40B4-BE49-F238E27FC236}">
                <a16:creationId xmlns:a16="http://schemas.microsoft.com/office/drawing/2014/main" id="{43E39E58-08AF-4150-A474-7CDF59CFF656}"/>
              </a:ext>
            </a:extLst>
          </p:cNvPr>
          <p:cNvPicPr>
            <a:picLocks noChangeAspect="1"/>
          </p:cNvPicPr>
          <p:nvPr/>
        </p:nvPicPr>
        <p:blipFill>
          <a:blip r:embed="rId3"/>
          <a:stretch>
            <a:fillRect/>
          </a:stretch>
        </p:blipFill>
        <p:spPr>
          <a:xfrm>
            <a:off x="914400" y="1676400"/>
            <a:ext cx="4267200" cy="329580"/>
          </a:xfrm>
          <a:prstGeom prst="rect">
            <a:avLst/>
          </a:prstGeom>
        </p:spPr>
      </p:pic>
      <p:sp>
        <p:nvSpPr>
          <p:cNvPr id="8" name="Arrow: Right 7">
            <a:extLst>
              <a:ext uri="{FF2B5EF4-FFF2-40B4-BE49-F238E27FC236}">
                <a16:creationId xmlns:a16="http://schemas.microsoft.com/office/drawing/2014/main" id="{4BE4AAC3-3AF5-4FBB-B010-CAD6FFAF7599}"/>
              </a:ext>
            </a:extLst>
          </p:cNvPr>
          <p:cNvSpPr/>
          <p:nvPr/>
        </p:nvSpPr>
        <p:spPr>
          <a:xfrm>
            <a:off x="400050" y="1549090"/>
            <a:ext cx="381000" cy="584200"/>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dirty="0"/>
              <a:t>1</a:t>
            </a:r>
          </a:p>
        </p:txBody>
      </p:sp>
      <p:pic>
        <p:nvPicPr>
          <p:cNvPr id="3" name="Picture 2">
            <a:extLst>
              <a:ext uri="{FF2B5EF4-FFF2-40B4-BE49-F238E27FC236}">
                <a16:creationId xmlns:a16="http://schemas.microsoft.com/office/drawing/2014/main" id="{943BB483-D7C4-4469-BB6F-AAA123846DD3}"/>
              </a:ext>
            </a:extLst>
          </p:cNvPr>
          <p:cNvPicPr>
            <a:picLocks noChangeAspect="1"/>
          </p:cNvPicPr>
          <p:nvPr/>
        </p:nvPicPr>
        <p:blipFill>
          <a:blip r:embed="rId4"/>
          <a:stretch>
            <a:fillRect/>
          </a:stretch>
        </p:blipFill>
        <p:spPr>
          <a:xfrm>
            <a:off x="2195512" y="2441094"/>
            <a:ext cx="4752975" cy="3695700"/>
          </a:xfrm>
          <a:prstGeom prst="rect">
            <a:avLst/>
          </a:prstGeom>
        </p:spPr>
      </p:pic>
      <p:sp>
        <p:nvSpPr>
          <p:cNvPr id="13" name="Arrow: Right 12">
            <a:extLst>
              <a:ext uri="{FF2B5EF4-FFF2-40B4-BE49-F238E27FC236}">
                <a16:creationId xmlns:a16="http://schemas.microsoft.com/office/drawing/2014/main" id="{758CC48F-A69D-4CEE-BFAB-B42935A4B06F}"/>
              </a:ext>
            </a:extLst>
          </p:cNvPr>
          <p:cNvSpPr/>
          <p:nvPr/>
        </p:nvSpPr>
        <p:spPr>
          <a:xfrm>
            <a:off x="4819650" y="5582272"/>
            <a:ext cx="381000" cy="584200"/>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dirty="0"/>
              <a:t>2</a:t>
            </a:r>
          </a:p>
        </p:txBody>
      </p:sp>
    </p:spTree>
    <p:extLst>
      <p:ext uri="{BB962C8B-B14F-4D97-AF65-F5344CB8AC3E}">
        <p14:creationId xmlns:p14="http://schemas.microsoft.com/office/powerpoint/2010/main" val="15707715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8"/>
          <p:cNvSpPr>
            <a:spLocks noGrp="1"/>
          </p:cNvSpPr>
          <p:nvPr>
            <p:ph type="sldNum" sz="quarter" idx="12"/>
          </p:nvPr>
        </p:nvSpPr>
        <p:spPr>
          <a:xfrm rot="16200000">
            <a:off x="8496302" y="6362700"/>
            <a:ext cx="609599" cy="381001"/>
          </a:xfrm>
        </p:spPr>
        <p:txBody>
          <a:bodyPr/>
          <a:lstStyle/>
          <a:p>
            <a:fld id="{B6F15528-21DE-4FAA-801E-634DDDAF4B2B}" type="slidenum">
              <a:rPr lang="en-US" sz="2400" smtClean="0"/>
              <a:pPr/>
              <a:t>53</a:t>
            </a:fld>
            <a:endParaRPr lang="en-US" sz="2400" dirty="0"/>
          </a:p>
        </p:txBody>
      </p:sp>
      <p:sp>
        <p:nvSpPr>
          <p:cNvPr id="19" name="Rectangle 18"/>
          <p:cNvSpPr/>
          <p:nvPr/>
        </p:nvSpPr>
        <p:spPr>
          <a:xfrm>
            <a:off x="457200" y="533400"/>
            <a:ext cx="8305800" cy="707886"/>
          </a:xfrm>
          <a:prstGeom prst="rect">
            <a:avLst/>
          </a:prstGeom>
        </p:spPr>
        <p:txBody>
          <a:bodyPr wrap="square">
            <a:spAutoFit/>
          </a:bodyPr>
          <a:lstStyle/>
          <a:p>
            <a:r>
              <a:rPr lang="en-US" sz="4000" b="1" dirty="0"/>
              <a:t>Installation Process</a:t>
            </a:r>
            <a:endParaRPr lang="en-US" sz="2800" b="1" dirty="0"/>
          </a:p>
        </p:txBody>
      </p:sp>
      <p:pic>
        <p:nvPicPr>
          <p:cNvPr id="4" name="Picture 3">
            <a:extLst>
              <a:ext uri="{FF2B5EF4-FFF2-40B4-BE49-F238E27FC236}">
                <a16:creationId xmlns:a16="http://schemas.microsoft.com/office/drawing/2014/main" id="{3EC88634-0DA5-4C89-926D-5B3FCACA030B}"/>
              </a:ext>
            </a:extLst>
          </p:cNvPr>
          <p:cNvPicPr>
            <a:picLocks noChangeAspect="1"/>
          </p:cNvPicPr>
          <p:nvPr/>
        </p:nvPicPr>
        <p:blipFill>
          <a:blip r:embed="rId3"/>
          <a:stretch>
            <a:fillRect/>
          </a:stretch>
        </p:blipFill>
        <p:spPr>
          <a:xfrm>
            <a:off x="2233612" y="2089150"/>
            <a:ext cx="4752975" cy="3695700"/>
          </a:xfrm>
          <a:prstGeom prst="rect">
            <a:avLst/>
          </a:prstGeom>
        </p:spPr>
      </p:pic>
      <p:sp>
        <p:nvSpPr>
          <p:cNvPr id="9" name="Arrow: Right 8">
            <a:extLst>
              <a:ext uri="{FF2B5EF4-FFF2-40B4-BE49-F238E27FC236}">
                <a16:creationId xmlns:a16="http://schemas.microsoft.com/office/drawing/2014/main" id="{243C8751-816A-4BE4-92CC-56BC7EAD905B}"/>
              </a:ext>
            </a:extLst>
          </p:cNvPr>
          <p:cNvSpPr/>
          <p:nvPr/>
        </p:nvSpPr>
        <p:spPr>
          <a:xfrm rot="5400000">
            <a:off x="5511800" y="5010150"/>
            <a:ext cx="381000" cy="584200"/>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600" dirty="0"/>
          </a:p>
        </p:txBody>
      </p:sp>
    </p:spTree>
    <p:extLst>
      <p:ext uri="{BB962C8B-B14F-4D97-AF65-F5344CB8AC3E}">
        <p14:creationId xmlns:p14="http://schemas.microsoft.com/office/powerpoint/2010/main" val="994150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8"/>
          <p:cNvSpPr>
            <a:spLocks noGrp="1"/>
          </p:cNvSpPr>
          <p:nvPr>
            <p:ph type="sldNum" sz="quarter" idx="12"/>
          </p:nvPr>
        </p:nvSpPr>
        <p:spPr>
          <a:xfrm rot="16200000">
            <a:off x="8496302" y="6362700"/>
            <a:ext cx="609599" cy="381001"/>
          </a:xfrm>
        </p:spPr>
        <p:txBody>
          <a:bodyPr/>
          <a:lstStyle/>
          <a:p>
            <a:fld id="{B6F15528-21DE-4FAA-801E-634DDDAF4B2B}" type="slidenum">
              <a:rPr lang="en-US" sz="2400" smtClean="0"/>
              <a:pPr/>
              <a:t>54</a:t>
            </a:fld>
            <a:endParaRPr lang="en-US" sz="2400" dirty="0"/>
          </a:p>
        </p:txBody>
      </p:sp>
      <p:sp>
        <p:nvSpPr>
          <p:cNvPr id="19" name="Rectangle 18"/>
          <p:cNvSpPr/>
          <p:nvPr/>
        </p:nvSpPr>
        <p:spPr>
          <a:xfrm>
            <a:off x="457200" y="533400"/>
            <a:ext cx="8305800" cy="707886"/>
          </a:xfrm>
          <a:prstGeom prst="rect">
            <a:avLst/>
          </a:prstGeom>
        </p:spPr>
        <p:txBody>
          <a:bodyPr wrap="square">
            <a:spAutoFit/>
          </a:bodyPr>
          <a:lstStyle/>
          <a:p>
            <a:r>
              <a:rPr lang="en-US" sz="4000" b="1" dirty="0"/>
              <a:t>Installation Process</a:t>
            </a:r>
            <a:endParaRPr lang="en-US" sz="2800" b="1" dirty="0"/>
          </a:p>
        </p:txBody>
      </p:sp>
      <p:pic>
        <p:nvPicPr>
          <p:cNvPr id="2" name="Picture 1">
            <a:extLst>
              <a:ext uri="{FF2B5EF4-FFF2-40B4-BE49-F238E27FC236}">
                <a16:creationId xmlns:a16="http://schemas.microsoft.com/office/drawing/2014/main" id="{5CFEF9FB-4FF1-46E1-A803-5931A760E9F9}"/>
              </a:ext>
            </a:extLst>
          </p:cNvPr>
          <p:cNvPicPr>
            <a:picLocks noChangeAspect="1"/>
          </p:cNvPicPr>
          <p:nvPr/>
        </p:nvPicPr>
        <p:blipFill>
          <a:blip r:embed="rId3"/>
          <a:stretch>
            <a:fillRect/>
          </a:stretch>
        </p:blipFill>
        <p:spPr>
          <a:xfrm>
            <a:off x="2195512" y="2057400"/>
            <a:ext cx="4752975" cy="3695700"/>
          </a:xfrm>
          <a:prstGeom prst="rect">
            <a:avLst/>
          </a:prstGeom>
        </p:spPr>
      </p:pic>
      <p:sp>
        <p:nvSpPr>
          <p:cNvPr id="7" name="Arrow: Right 6">
            <a:extLst>
              <a:ext uri="{FF2B5EF4-FFF2-40B4-BE49-F238E27FC236}">
                <a16:creationId xmlns:a16="http://schemas.microsoft.com/office/drawing/2014/main" id="{D61F4C99-F8E9-44FA-AFC8-1139D3D68B46}"/>
              </a:ext>
            </a:extLst>
          </p:cNvPr>
          <p:cNvSpPr/>
          <p:nvPr/>
        </p:nvSpPr>
        <p:spPr>
          <a:xfrm>
            <a:off x="1943100" y="3758890"/>
            <a:ext cx="381000" cy="584200"/>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dirty="0"/>
              <a:t>1</a:t>
            </a:r>
          </a:p>
        </p:txBody>
      </p:sp>
      <p:sp>
        <p:nvSpPr>
          <p:cNvPr id="8" name="Arrow: Right 7">
            <a:extLst>
              <a:ext uri="{FF2B5EF4-FFF2-40B4-BE49-F238E27FC236}">
                <a16:creationId xmlns:a16="http://schemas.microsoft.com/office/drawing/2014/main" id="{4F97E1AC-BD28-4F53-BD62-409ABD111871}"/>
              </a:ext>
            </a:extLst>
          </p:cNvPr>
          <p:cNvSpPr/>
          <p:nvPr/>
        </p:nvSpPr>
        <p:spPr>
          <a:xfrm>
            <a:off x="4876800" y="5226050"/>
            <a:ext cx="381000" cy="584200"/>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dirty="0"/>
              <a:t>2</a:t>
            </a:r>
          </a:p>
        </p:txBody>
      </p:sp>
    </p:spTree>
    <p:extLst>
      <p:ext uri="{BB962C8B-B14F-4D97-AF65-F5344CB8AC3E}">
        <p14:creationId xmlns:p14="http://schemas.microsoft.com/office/powerpoint/2010/main" val="34529854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8"/>
          <p:cNvSpPr>
            <a:spLocks noGrp="1"/>
          </p:cNvSpPr>
          <p:nvPr>
            <p:ph type="sldNum" sz="quarter" idx="12"/>
          </p:nvPr>
        </p:nvSpPr>
        <p:spPr>
          <a:xfrm rot="16200000">
            <a:off x="8496302" y="6362700"/>
            <a:ext cx="609599" cy="381001"/>
          </a:xfrm>
        </p:spPr>
        <p:txBody>
          <a:bodyPr/>
          <a:lstStyle/>
          <a:p>
            <a:fld id="{B6F15528-21DE-4FAA-801E-634DDDAF4B2B}" type="slidenum">
              <a:rPr lang="en-US" sz="2400" smtClean="0"/>
              <a:pPr/>
              <a:t>55</a:t>
            </a:fld>
            <a:endParaRPr lang="en-US" sz="2400" dirty="0"/>
          </a:p>
        </p:txBody>
      </p:sp>
      <p:sp>
        <p:nvSpPr>
          <p:cNvPr id="19" name="Rectangle 18"/>
          <p:cNvSpPr/>
          <p:nvPr/>
        </p:nvSpPr>
        <p:spPr>
          <a:xfrm>
            <a:off x="457200" y="533400"/>
            <a:ext cx="8305800" cy="707886"/>
          </a:xfrm>
          <a:prstGeom prst="rect">
            <a:avLst/>
          </a:prstGeom>
        </p:spPr>
        <p:txBody>
          <a:bodyPr wrap="square">
            <a:spAutoFit/>
          </a:bodyPr>
          <a:lstStyle/>
          <a:p>
            <a:r>
              <a:rPr lang="en-US" sz="4000" b="1" dirty="0"/>
              <a:t>Installation Process</a:t>
            </a:r>
            <a:endParaRPr lang="en-US" sz="2800" b="1" dirty="0"/>
          </a:p>
        </p:txBody>
      </p:sp>
      <p:pic>
        <p:nvPicPr>
          <p:cNvPr id="3" name="Picture 2">
            <a:extLst>
              <a:ext uri="{FF2B5EF4-FFF2-40B4-BE49-F238E27FC236}">
                <a16:creationId xmlns:a16="http://schemas.microsoft.com/office/drawing/2014/main" id="{04AAB21B-27D4-4403-AE5E-B2C75B70F689}"/>
              </a:ext>
            </a:extLst>
          </p:cNvPr>
          <p:cNvPicPr>
            <a:picLocks noChangeAspect="1"/>
          </p:cNvPicPr>
          <p:nvPr/>
        </p:nvPicPr>
        <p:blipFill>
          <a:blip r:embed="rId3"/>
          <a:stretch>
            <a:fillRect/>
          </a:stretch>
        </p:blipFill>
        <p:spPr>
          <a:xfrm>
            <a:off x="2195512" y="2171700"/>
            <a:ext cx="4752975" cy="3695700"/>
          </a:xfrm>
          <a:prstGeom prst="rect">
            <a:avLst/>
          </a:prstGeom>
        </p:spPr>
      </p:pic>
      <p:sp>
        <p:nvSpPr>
          <p:cNvPr id="11" name="Arrow: Right 10">
            <a:extLst>
              <a:ext uri="{FF2B5EF4-FFF2-40B4-BE49-F238E27FC236}">
                <a16:creationId xmlns:a16="http://schemas.microsoft.com/office/drawing/2014/main" id="{16B1C093-AD4E-4DDA-B034-6E1A3AE38540}"/>
              </a:ext>
            </a:extLst>
          </p:cNvPr>
          <p:cNvSpPr/>
          <p:nvPr/>
        </p:nvSpPr>
        <p:spPr>
          <a:xfrm>
            <a:off x="4876800" y="5359400"/>
            <a:ext cx="381000" cy="584200"/>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dirty="0"/>
              <a:t>2</a:t>
            </a:r>
          </a:p>
        </p:txBody>
      </p:sp>
      <p:sp>
        <p:nvSpPr>
          <p:cNvPr id="12" name="Arrow: Right 11">
            <a:extLst>
              <a:ext uri="{FF2B5EF4-FFF2-40B4-BE49-F238E27FC236}">
                <a16:creationId xmlns:a16="http://schemas.microsoft.com/office/drawing/2014/main" id="{AE7CD5C0-1945-412A-B485-7CC7678874D2}"/>
              </a:ext>
            </a:extLst>
          </p:cNvPr>
          <p:cNvSpPr/>
          <p:nvPr/>
        </p:nvSpPr>
        <p:spPr>
          <a:xfrm>
            <a:off x="2119312" y="4205357"/>
            <a:ext cx="381000" cy="584200"/>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dirty="0"/>
              <a:t>1</a:t>
            </a:r>
          </a:p>
        </p:txBody>
      </p:sp>
      <p:sp>
        <p:nvSpPr>
          <p:cNvPr id="13" name="Rectangle 12">
            <a:extLst>
              <a:ext uri="{FF2B5EF4-FFF2-40B4-BE49-F238E27FC236}">
                <a16:creationId xmlns:a16="http://schemas.microsoft.com/office/drawing/2014/main" id="{B89DA3F5-C15A-4395-B8D2-7D6494A38101}"/>
              </a:ext>
            </a:extLst>
          </p:cNvPr>
          <p:cNvSpPr/>
          <p:nvPr/>
        </p:nvSpPr>
        <p:spPr>
          <a:xfrm>
            <a:off x="430763" y="1447800"/>
            <a:ext cx="8305800" cy="830997"/>
          </a:xfrm>
          <a:prstGeom prst="rect">
            <a:avLst/>
          </a:prstGeom>
        </p:spPr>
        <p:txBody>
          <a:bodyPr wrap="square">
            <a:spAutoFit/>
          </a:bodyPr>
          <a:lstStyle/>
          <a:p>
            <a:r>
              <a:rPr lang="en-US" sz="2400" dirty="0"/>
              <a:t>You can change the installation path or leave it as it is.</a:t>
            </a:r>
          </a:p>
          <a:p>
            <a:pPr marL="342900" indent="-342900">
              <a:buFont typeface="Arial" panose="020B0604020202020204" pitchFamily="34" charset="0"/>
              <a:buChar char="•"/>
            </a:pPr>
            <a:endParaRPr lang="en-US" sz="2400" dirty="0"/>
          </a:p>
        </p:txBody>
      </p:sp>
    </p:spTree>
    <p:extLst>
      <p:ext uri="{BB962C8B-B14F-4D97-AF65-F5344CB8AC3E}">
        <p14:creationId xmlns:p14="http://schemas.microsoft.com/office/powerpoint/2010/main" val="3639425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8"/>
          <p:cNvSpPr>
            <a:spLocks noGrp="1"/>
          </p:cNvSpPr>
          <p:nvPr>
            <p:ph type="sldNum" sz="quarter" idx="12"/>
          </p:nvPr>
        </p:nvSpPr>
        <p:spPr>
          <a:xfrm rot="16200000">
            <a:off x="8496302" y="6362700"/>
            <a:ext cx="609599" cy="381001"/>
          </a:xfrm>
        </p:spPr>
        <p:txBody>
          <a:bodyPr/>
          <a:lstStyle/>
          <a:p>
            <a:fld id="{B6F15528-21DE-4FAA-801E-634DDDAF4B2B}" type="slidenum">
              <a:rPr lang="en-US" sz="2400" smtClean="0"/>
              <a:pPr/>
              <a:t>56</a:t>
            </a:fld>
            <a:endParaRPr lang="en-US" sz="2400" dirty="0"/>
          </a:p>
        </p:txBody>
      </p:sp>
      <p:sp>
        <p:nvSpPr>
          <p:cNvPr id="19" name="Rectangle 18"/>
          <p:cNvSpPr/>
          <p:nvPr/>
        </p:nvSpPr>
        <p:spPr>
          <a:xfrm>
            <a:off x="457200" y="533400"/>
            <a:ext cx="8305800" cy="707886"/>
          </a:xfrm>
          <a:prstGeom prst="rect">
            <a:avLst/>
          </a:prstGeom>
        </p:spPr>
        <p:txBody>
          <a:bodyPr wrap="square">
            <a:spAutoFit/>
          </a:bodyPr>
          <a:lstStyle/>
          <a:p>
            <a:r>
              <a:rPr lang="en-US" sz="4000" b="1" dirty="0"/>
              <a:t>Installation Process</a:t>
            </a:r>
            <a:endParaRPr lang="en-US" sz="2800" b="1" dirty="0"/>
          </a:p>
        </p:txBody>
      </p:sp>
      <p:pic>
        <p:nvPicPr>
          <p:cNvPr id="2" name="Picture 1">
            <a:extLst>
              <a:ext uri="{FF2B5EF4-FFF2-40B4-BE49-F238E27FC236}">
                <a16:creationId xmlns:a16="http://schemas.microsoft.com/office/drawing/2014/main" id="{030CD19C-DFD0-4E37-8580-520421D238E7}"/>
              </a:ext>
            </a:extLst>
          </p:cNvPr>
          <p:cNvPicPr>
            <a:picLocks noChangeAspect="1"/>
          </p:cNvPicPr>
          <p:nvPr/>
        </p:nvPicPr>
        <p:blipFill>
          <a:blip r:embed="rId3"/>
          <a:stretch>
            <a:fillRect/>
          </a:stretch>
        </p:blipFill>
        <p:spPr>
          <a:xfrm>
            <a:off x="2195512" y="1877943"/>
            <a:ext cx="4752975" cy="3695700"/>
          </a:xfrm>
          <a:prstGeom prst="rect">
            <a:avLst/>
          </a:prstGeom>
        </p:spPr>
      </p:pic>
      <p:sp>
        <p:nvSpPr>
          <p:cNvPr id="9" name="Arrow: Right 8">
            <a:extLst>
              <a:ext uri="{FF2B5EF4-FFF2-40B4-BE49-F238E27FC236}">
                <a16:creationId xmlns:a16="http://schemas.microsoft.com/office/drawing/2014/main" id="{7DA7790A-1D97-4E71-A626-46E0D7E42C97}"/>
              </a:ext>
            </a:extLst>
          </p:cNvPr>
          <p:cNvSpPr/>
          <p:nvPr/>
        </p:nvSpPr>
        <p:spPr>
          <a:xfrm>
            <a:off x="4876800" y="5067300"/>
            <a:ext cx="381000" cy="584200"/>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600" dirty="0"/>
          </a:p>
        </p:txBody>
      </p:sp>
    </p:spTree>
    <p:extLst>
      <p:ext uri="{BB962C8B-B14F-4D97-AF65-F5344CB8AC3E}">
        <p14:creationId xmlns:p14="http://schemas.microsoft.com/office/powerpoint/2010/main" val="18440024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8"/>
          <p:cNvSpPr>
            <a:spLocks noGrp="1"/>
          </p:cNvSpPr>
          <p:nvPr>
            <p:ph type="sldNum" sz="quarter" idx="12"/>
          </p:nvPr>
        </p:nvSpPr>
        <p:spPr>
          <a:xfrm rot="16200000">
            <a:off x="8496302" y="6362700"/>
            <a:ext cx="609599" cy="381001"/>
          </a:xfrm>
        </p:spPr>
        <p:txBody>
          <a:bodyPr/>
          <a:lstStyle/>
          <a:p>
            <a:fld id="{B6F15528-21DE-4FAA-801E-634DDDAF4B2B}" type="slidenum">
              <a:rPr lang="en-US" sz="2400" smtClean="0"/>
              <a:pPr/>
              <a:t>57</a:t>
            </a:fld>
            <a:endParaRPr lang="en-US" sz="2400" dirty="0"/>
          </a:p>
        </p:txBody>
      </p:sp>
      <p:sp>
        <p:nvSpPr>
          <p:cNvPr id="19" name="Rectangle 18"/>
          <p:cNvSpPr/>
          <p:nvPr/>
        </p:nvSpPr>
        <p:spPr>
          <a:xfrm>
            <a:off x="457200" y="533400"/>
            <a:ext cx="8305800" cy="707886"/>
          </a:xfrm>
          <a:prstGeom prst="rect">
            <a:avLst/>
          </a:prstGeom>
        </p:spPr>
        <p:txBody>
          <a:bodyPr wrap="square">
            <a:spAutoFit/>
          </a:bodyPr>
          <a:lstStyle/>
          <a:p>
            <a:r>
              <a:rPr lang="en-US" sz="4000" b="1" dirty="0"/>
              <a:t>Installation Process</a:t>
            </a:r>
            <a:endParaRPr lang="en-US" sz="2800" b="1" dirty="0"/>
          </a:p>
        </p:txBody>
      </p:sp>
      <p:pic>
        <p:nvPicPr>
          <p:cNvPr id="3" name="Picture 2">
            <a:extLst>
              <a:ext uri="{FF2B5EF4-FFF2-40B4-BE49-F238E27FC236}">
                <a16:creationId xmlns:a16="http://schemas.microsoft.com/office/drawing/2014/main" id="{DBE8B222-6E70-46B5-88CC-21FBA9D4F4E8}"/>
              </a:ext>
            </a:extLst>
          </p:cNvPr>
          <p:cNvPicPr>
            <a:picLocks noChangeAspect="1"/>
          </p:cNvPicPr>
          <p:nvPr/>
        </p:nvPicPr>
        <p:blipFill>
          <a:blip r:embed="rId3"/>
          <a:stretch>
            <a:fillRect/>
          </a:stretch>
        </p:blipFill>
        <p:spPr>
          <a:xfrm>
            <a:off x="2233612" y="1896993"/>
            <a:ext cx="4752975" cy="3695700"/>
          </a:xfrm>
          <a:prstGeom prst="rect">
            <a:avLst/>
          </a:prstGeom>
        </p:spPr>
      </p:pic>
    </p:spTree>
    <p:extLst>
      <p:ext uri="{BB962C8B-B14F-4D97-AF65-F5344CB8AC3E}">
        <p14:creationId xmlns:p14="http://schemas.microsoft.com/office/powerpoint/2010/main" val="540487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8"/>
          <p:cNvSpPr>
            <a:spLocks noGrp="1"/>
          </p:cNvSpPr>
          <p:nvPr>
            <p:ph type="sldNum" sz="quarter" idx="12"/>
          </p:nvPr>
        </p:nvSpPr>
        <p:spPr>
          <a:xfrm rot="16200000">
            <a:off x="8496302" y="6362700"/>
            <a:ext cx="609599" cy="381001"/>
          </a:xfrm>
        </p:spPr>
        <p:txBody>
          <a:bodyPr/>
          <a:lstStyle/>
          <a:p>
            <a:fld id="{B6F15528-21DE-4FAA-801E-634DDDAF4B2B}" type="slidenum">
              <a:rPr lang="en-US" sz="2400" smtClean="0"/>
              <a:pPr/>
              <a:t>58</a:t>
            </a:fld>
            <a:endParaRPr lang="en-US" sz="2400" dirty="0"/>
          </a:p>
        </p:txBody>
      </p:sp>
      <p:sp>
        <p:nvSpPr>
          <p:cNvPr id="19" name="Rectangle 18"/>
          <p:cNvSpPr/>
          <p:nvPr/>
        </p:nvSpPr>
        <p:spPr>
          <a:xfrm>
            <a:off x="457200" y="533400"/>
            <a:ext cx="8305800" cy="707886"/>
          </a:xfrm>
          <a:prstGeom prst="rect">
            <a:avLst/>
          </a:prstGeom>
        </p:spPr>
        <p:txBody>
          <a:bodyPr wrap="square">
            <a:spAutoFit/>
          </a:bodyPr>
          <a:lstStyle/>
          <a:p>
            <a:r>
              <a:rPr lang="en-US" sz="4000" b="1" dirty="0"/>
              <a:t>Installation Process</a:t>
            </a:r>
            <a:endParaRPr lang="en-US" sz="2800" b="1" dirty="0"/>
          </a:p>
        </p:txBody>
      </p:sp>
      <p:pic>
        <p:nvPicPr>
          <p:cNvPr id="2" name="Picture 1">
            <a:extLst>
              <a:ext uri="{FF2B5EF4-FFF2-40B4-BE49-F238E27FC236}">
                <a16:creationId xmlns:a16="http://schemas.microsoft.com/office/drawing/2014/main" id="{57C5E7B7-389C-4DF3-95D5-8C08D4BD3D41}"/>
              </a:ext>
            </a:extLst>
          </p:cNvPr>
          <p:cNvPicPr>
            <a:picLocks noChangeAspect="1"/>
          </p:cNvPicPr>
          <p:nvPr/>
        </p:nvPicPr>
        <p:blipFill>
          <a:blip r:embed="rId3"/>
          <a:stretch>
            <a:fillRect/>
          </a:stretch>
        </p:blipFill>
        <p:spPr>
          <a:xfrm>
            <a:off x="2233612" y="1896993"/>
            <a:ext cx="4752975" cy="3695700"/>
          </a:xfrm>
          <a:prstGeom prst="rect">
            <a:avLst/>
          </a:prstGeom>
        </p:spPr>
      </p:pic>
    </p:spTree>
    <p:extLst>
      <p:ext uri="{BB962C8B-B14F-4D97-AF65-F5344CB8AC3E}">
        <p14:creationId xmlns:p14="http://schemas.microsoft.com/office/powerpoint/2010/main" val="26569102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8"/>
          <p:cNvSpPr>
            <a:spLocks noGrp="1"/>
          </p:cNvSpPr>
          <p:nvPr>
            <p:ph type="sldNum" sz="quarter" idx="12"/>
          </p:nvPr>
        </p:nvSpPr>
        <p:spPr>
          <a:xfrm rot="16200000">
            <a:off x="8496302" y="6362700"/>
            <a:ext cx="609599" cy="381001"/>
          </a:xfrm>
        </p:spPr>
        <p:txBody>
          <a:bodyPr/>
          <a:lstStyle/>
          <a:p>
            <a:fld id="{B6F15528-21DE-4FAA-801E-634DDDAF4B2B}" type="slidenum">
              <a:rPr lang="en-US" sz="2400" smtClean="0"/>
              <a:pPr/>
              <a:t>59</a:t>
            </a:fld>
            <a:endParaRPr lang="en-US" sz="2400" dirty="0"/>
          </a:p>
        </p:txBody>
      </p:sp>
      <p:sp>
        <p:nvSpPr>
          <p:cNvPr id="19" name="Rectangle 18"/>
          <p:cNvSpPr/>
          <p:nvPr/>
        </p:nvSpPr>
        <p:spPr>
          <a:xfrm>
            <a:off x="457200" y="533400"/>
            <a:ext cx="8305800" cy="707886"/>
          </a:xfrm>
          <a:prstGeom prst="rect">
            <a:avLst/>
          </a:prstGeom>
        </p:spPr>
        <p:txBody>
          <a:bodyPr wrap="square">
            <a:spAutoFit/>
          </a:bodyPr>
          <a:lstStyle/>
          <a:p>
            <a:r>
              <a:rPr lang="en-US" sz="4000" b="1" dirty="0"/>
              <a:t>Installation Process</a:t>
            </a:r>
            <a:endParaRPr lang="en-US" sz="2800" b="1" dirty="0"/>
          </a:p>
        </p:txBody>
      </p:sp>
      <p:pic>
        <p:nvPicPr>
          <p:cNvPr id="3" name="Picture 2">
            <a:extLst>
              <a:ext uri="{FF2B5EF4-FFF2-40B4-BE49-F238E27FC236}">
                <a16:creationId xmlns:a16="http://schemas.microsoft.com/office/drawing/2014/main" id="{368625A9-738D-4A75-A7A0-4F773FD16CD2}"/>
              </a:ext>
            </a:extLst>
          </p:cNvPr>
          <p:cNvPicPr>
            <a:picLocks noChangeAspect="1"/>
          </p:cNvPicPr>
          <p:nvPr/>
        </p:nvPicPr>
        <p:blipFill>
          <a:blip r:embed="rId3"/>
          <a:stretch>
            <a:fillRect/>
          </a:stretch>
        </p:blipFill>
        <p:spPr>
          <a:xfrm>
            <a:off x="2195512" y="1881118"/>
            <a:ext cx="4752975" cy="3695700"/>
          </a:xfrm>
          <a:prstGeom prst="rect">
            <a:avLst/>
          </a:prstGeom>
        </p:spPr>
      </p:pic>
      <p:sp>
        <p:nvSpPr>
          <p:cNvPr id="7" name="Arrow: Right 6">
            <a:extLst>
              <a:ext uri="{FF2B5EF4-FFF2-40B4-BE49-F238E27FC236}">
                <a16:creationId xmlns:a16="http://schemas.microsoft.com/office/drawing/2014/main" id="{97557C24-16DF-4CEF-99B0-E6376944DAEE}"/>
              </a:ext>
            </a:extLst>
          </p:cNvPr>
          <p:cNvSpPr/>
          <p:nvPr/>
        </p:nvSpPr>
        <p:spPr>
          <a:xfrm>
            <a:off x="4876800" y="5062468"/>
            <a:ext cx="381000" cy="584200"/>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600" dirty="0"/>
          </a:p>
        </p:txBody>
      </p:sp>
    </p:spTree>
    <p:extLst>
      <p:ext uri="{BB962C8B-B14F-4D97-AF65-F5344CB8AC3E}">
        <p14:creationId xmlns:p14="http://schemas.microsoft.com/office/powerpoint/2010/main" val="1065131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8"/>
          <p:cNvSpPr>
            <a:spLocks noGrp="1"/>
          </p:cNvSpPr>
          <p:nvPr>
            <p:ph type="sldNum" sz="quarter" idx="12"/>
          </p:nvPr>
        </p:nvSpPr>
        <p:spPr>
          <a:xfrm rot="16200000">
            <a:off x="8496302" y="6362700"/>
            <a:ext cx="609599" cy="381001"/>
          </a:xfrm>
        </p:spPr>
        <p:txBody>
          <a:bodyPr/>
          <a:lstStyle/>
          <a:p>
            <a:fld id="{B6F15528-21DE-4FAA-801E-634DDDAF4B2B}" type="slidenum">
              <a:rPr lang="en-US" sz="2400" smtClean="0"/>
              <a:pPr/>
              <a:t>6</a:t>
            </a:fld>
            <a:endParaRPr lang="en-US" sz="2400" dirty="0"/>
          </a:p>
        </p:txBody>
      </p:sp>
      <p:sp>
        <p:nvSpPr>
          <p:cNvPr id="19" name="Rectangle 18"/>
          <p:cNvSpPr/>
          <p:nvPr/>
        </p:nvSpPr>
        <p:spPr>
          <a:xfrm>
            <a:off x="457200" y="533400"/>
            <a:ext cx="8305800" cy="707886"/>
          </a:xfrm>
          <a:prstGeom prst="rect">
            <a:avLst/>
          </a:prstGeom>
        </p:spPr>
        <p:txBody>
          <a:bodyPr wrap="square">
            <a:spAutoFit/>
          </a:bodyPr>
          <a:lstStyle/>
          <a:p>
            <a:r>
              <a:rPr lang="en-US" sz="4000" b="1" dirty="0"/>
              <a:t>What is Machine Learning?</a:t>
            </a:r>
            <a:endParaRPr lang="en-US" sz="2800" b="1" dirty="0"/>
          </a:p>
        </p:txBody>
      </p:sp>
      <p:sp>
        <p:nvSpPr>
          <p:cNvPr id="7" name="Rectangle 6"/>
          <p:cNvSpPr/>
          <p:nvPr/>
        </p:nvSpPr>
        <p:spPr>
          <a:xfrm>
            <a:off x="430763" y="1447800"/>
            <a:ext cx="8305800" cy="830997"/>
          </a:xfrm>
          <a:prstGeom prst="rect">
            <a:avLst/>
          </a:prstGeom>
        </p:spPr>
        <p:txBody>
          <a:bodyPr wrap="square">
            <a:spAutoFit/>
          </a:bodyPr>
          <a:lstStyle/>
          <a:p>
            <a:r>
              <a:rPr lang="en-US" sz="2400" b="1" dirty="0"/>
              <a:t>Machine Learning: </a:t>
            </a:r>
            <a:r>
              <a:rPr lang="en-US" sz="2400" dirty="0"/>
              <a:t>algorithms that learn from examples and experience, instead of relying on hard-coded rules</a:t>
            </a:r>
          </a:p>
        </p:txBody>
      </p:sp>
      <p:pic>
        <p:nvPicPr>
          <p:cNvPr id="1026" name="Picture 2" descr="Image result for machine learn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40563" y="2305301"/>
            <a:ext cx="3886200" cy="3886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18935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8"/>
          <p:cNvSpPr>
            <a:spLocks noGrp="1"/>
          </p:cNvSpPr>
          <p:nvPr>
            <p:ph type="sldNum" sz="quarter" idx="12"/>
          </p:nvPr>
        </p:nvSpPr>
        <p:spPr>
          <a:xfrm rot="16200000">
            <a:off x="8496302" y="6362700"/>
            <a:ext cx="609599" cy="381001"/>
          </a:xfrm>
        </p:spPr>
        <p:txBody>
          <a:bodyPr/>
          <a:lstStyle/>
          <a:p>
            <a:fld id="{B6F15528-21DE-4FAA-801E-634DDDAF4B2B}" type="slidenum">
              <a:rPr lang="en-US" sz="2400" smtClean="0"/>
              <a:pPr/>
              <a:t>60</a:t>
            </a:fld>
            <a:endParaRPr lang="en-US" sz="2400" dirty="0"/>
          </a:p>
        </p:txBody>
      </p:sp>
      <p:sp>
        <p:nvSpPr>
          <p:cNvPr id="19" name="Rectangle 18"/>
          <p:cNvSpPr/>
          <p:nvPr/>
        </p:nvSpPr>
        <p:spPr>
          <a:xfrm>
            <a:off x="457200" y="533400"/>
            <a:ext cx="8305800" cy="707886"/>
          </a:xfrm>
          <a:prstGeom prst="rect">
            <a:avLst/>
          </a:prstGeom>
        </p:spPr>
        <p:txBody>
          <a:bodyPr wrap="square">
            <a:spAutoFit/>
          </a:bodyPr>
          <a:lstStyle/>
          <a:p>
            <a:r>
              <a:rPr lang="en-US" sz="4000" b="1" dirty="0"/>
              <a:t>Installation Process</a:t>
            </a:r>
            <a:endParaRPr lang="en-US" sz="2800" b="1" dirty="0"/>
          </a:p>
        </p:txBody>
      </p:sp>
      <p:pic>
        <p:nvPicPr>
          <p:cNvPr id="2" name="Picture 1">
            <a:extLst>
              <a:ext uri="{FF2B5EF4-FFF2-40B4-BE49-F238E27FC236}">
                <a16:creationId xmlns:a16="http://schemas.microsoft.com/office/drawing/2014/main" id="{73CE6C5F-0C0B-4079-90F4-D94B75379A70}"/>
              </a:ext>
            </a:extLst>
          </p:cNvPr>
          <p:cNvPicPr>
            <a:picLocks noChangeAspect="1"/>
          </p:cNvPicPr>
          <p:nvPr/>
        </p:nvPicPr>
        <p:blipFill>
          <a:blip r:embed="rId3"/>
          <a:stretch>
            <a:fillRect/>
          </a:stretch>
        </p:blipFill>
        <p:spPr>
          <a:xfrm>
            <a:off x="2195512" y="2057400"/>
            <a:ext cx="4752975" cy="3695700"/>
          </a:xfrm>
          <a:prstGeom prst="rect">
            <a:avLst/>
          </a:prstGeom>
        </p:spPr>
      </p:pic>
      <p:sp>
        <p:nvSpPr>
          <p:cNvPr id="8" name="Arrow: Right 7">
            <a:extLst>
              <a:ext uri="{FF2B5EF4-FFF2-40B4-BE49-F238E27FC236}">
                <a16:creationId xmlns:a16="http://schemas.microsoft.com/office/drawing/2014/main" id="{3E59149C-AA86-4C12-9587-40B3E12152C0}"/>
              </a:ext>
            </a:extLst>
          </p:cNvPr>
          <p:cNvSpPr/>
          <p:nvPr/>
        </p:nvSpPr>
        <p:spPr>
          <a:xfrm>
            <a:off x="4876800" y="5226050"/>
            <a:ext cx="381000" cy="584200"/>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600" dirty="0"/>
          </a:p>
        </p:txBody>
      </p:sp>
    </p:spTree>
    <p:extLst>
      <p:ext uri="{BB962C8B-B14F-4D97-AF65-F5344CB8AC3E}">
        <p14:creationId xmlns:p14="http://schemas.microsoft.com/office/powerpoint/2010/main" val="2477491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8"/>
          <p:cNvSpPr>
            <a:spLocks noGrp="1"/>
          </p:cNvSpPr>
          <p:nvPr>
            <p:ph type="sldNum" sz="quarter" idx="12"/>
          </p:nvPr>
        </p:nvSpPr>
        <p:spPr>
          <a:xfrm rot="16200000">
            <a:off x="8496302" y="6362700"/>
            <a:ext cx="609599" cy="381001"/>
          </a:xfrm>
        </p:spPr>
        <p:txBody>
          <a:bodyPr/>
          <a:lstStyle/>
          <a:p>
            <a:fld id="{B6F15528-21DE-4FAA-801E-634DDDAF4B2B}" type="slidenum">
              <a:rPr lang="en-US" sz="2400" smtClean="0"/>
              <a:pPr/>
              <a:t>61</a:t>
            </a:fld>
            <a:endParaRPr lang="en-US" sz="2400" dirty="0"/>
          </a:p>
        </p:txBody>
      </p:sp>
      <p:sp>
        <p:nvSpPr>
          <p:cNvPr id="19" name="Rectangle 18"/>
          <p:cNvSpPr/>
          <p:nvPr/>
        </p:nvSpPr>
        <p:spPr>
          <a:xfrm>
            <a:off x="457200" y="533400"/>
            <a:ext cx="8305800" cy="707886"/>
          </a:xfrm>
          <a:prstGeom prst="rect">
            <a:avLst/>
          </a:prstGeom>
        </p:spPr>
        <p:txBody>
          <a:bodyPr wrap="square">
            <a:spAutoFit/>
          </a:bodyPr>
          <a:lstStyle/>
          <a:p>
            <a:r>
              <a:rPr lang="en-US" sz="4000" b="1" dirty="0"/>
              <a:t>Installation Process</a:t>
            </a:r>
            <a:endParaRPr lang="en-US" sz="2800" b="1" dirty="0"/>
          </a:p>
        </p:txBody>
      </p:sp>
      <p:pic>
        <p:nvPicPr>
          <p:cNvPr id="3" name="Picture 2">
            <a:extLst>
              <a:ext uri="{FF2B5EF4-FFF2-40B4-BE49-F238E27FC236}">
                <a16:creationId xmlns:a16="http://schemas.microsoft.com/office/drawing/2014/main" id="{A1BC3D35-A55C-42E2-A63D-FB9AD1EE619F}"/>
              </a:ext>
            </a:extLst>
          </p:cNvPr>
          <p:cNvPicPr>
            <a:picLocks noChangeAspect="1"/>
          </p:cNvPicPr>
          <p:nvPr/>
        </p:nvPicPr>
        <p:blipFill>
          <a:blip r:embed="rId3"/>
          <a:stretch>
            <a:fillRect/>
          </a:stretch>
        </p:blipFill>
        <p:spPr>
          <a:xfrm>
            <a:off x="2195512" y="2063750"/>
            <a:ext cx="4752975" cy="3695700"/>
          </a:xfrm>
          <a:prstGeom prst="rect">
            <a:avLst/>
          </a:prstGeom>
        </p:spPr>
      </p:pic>
      <p:sp>
        <p:nvSpPr>
          <p:cNvPr id="7" name="Arrow: Right 6">
            <a:extLst>
              <a:ext uri="{FF2B5EF4-FFF2-40B4-BE49-F238E27FC236}">
                <a16:creationId xmlns:a16="http://schemas.microsoft.com/office/drawing/2014/main" id="{FB99B90E-D3A9-45AA-8927-78DA50853BB3}"/>
              </a:ext>
            </a:extLst>
          </p:cNvPr>
          <p:cNvSpPr/>
          <p:nvPr/>
        </p:nvSpPr>
        <p:spPr>
          <a:xfrm>
            <a:off x="4819650" y="5232400"/>
            <a:ext cx="381000" cy="584200"/>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600" dirty="0"/>
          </a:p>
        </p:txBody>
      </p:sp>
    </p:spTree>
    <p:extLst>
      <p:ext uri="{BB962C8B-B14F-4D97-AF65-F5344CB8AC3E}">
        <p14:creationId xmlns:p14="http://schemas.microsoft.com/office/powerpoint/2010/main" val="1181525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8"/>
          <p:cNvSpPr>
            <a:spLocks noGrp="1"/>
          </p:cNvSpPr>
          <p:nvPr>
            <p:ph type="sldNum" sz="quarter" idx="12"/>
          </p:nvPr>
        </p:nvSpPr>
        <p:spPr>
          <a:xfrm rot="16200000">
            <a:off x="8496302" y="6362700"/>
            <a:ext cx="609599" cy="381001"/>
          </a:xfrm>
        </p:spPr>
        <p:txBody>
          <a:bodyPr/>
          <a:lstStyle/>
          <a:p>
            <a:fld id="{B6F15528-21DE-4FAA-801E-634DDDAF4B2B}" type="slidenum">
              <a:rPr lang="en-US" sz="2400" smtClean="0"/>
              <a:pPr/>
              <a:t>62</a:t>
            </a:fld>
            <a:endParaRPr lang="en-US" sz="2400" dirty="0"/>
          </a:p>
        </p:txBody>
      </p:sp>
      <p:sp>
        <p:nvSpPr>
          <p:cNvPr id="19" name="Rectangle 18"/>
          <p:cNvSpPr/>
          <p:nvPr/>
        </p:nvSpPr>
        <p:spPr>
          <a:xfrm>
            <a:off x="457200" y="533400"/>
            <a:ext cx="8305800" cy="707886"/>
          </a:xfrm>
          <a:prstGeom prst="rect">
            <a:avLst/>
          </a:prstGeom>
        </p:spPr>
        <p:txBody>
          <a:bodyPr wrap="square">
            <a:spAutoFit/>
          </a:bodyPr>
          <a:lstStyle/>
          <a:p>
            <a:r>
              <a:rPr lang="en-US" sz="4000" b="1" dirty="0"/>
              <a:t>Installation Process</a:t>
            </a:r>
            <a:endParaRPr lang="en-US" sz="2800" b="1" dirty="0"/>
          </a:p>
        </p:txBody>
      </p:sp>
      <p:pic>
        <p:nvPicPr>
          <p:cNvPr id="2" name="Picture 1">
            <a:hlinkClick r:id="rId3"/>
            <a:extLst>
              <a:ext uri="{FF2B5EF4-FFF2-40B4-BE49-F238E27FC236}">
                <a16:creationId xmlns:a16="http://schemas.microsoft.com/office/drawing/2014/main" id="{7A047416-C7CC-4410-A2C6-672D954DDC62}"/>
              </a:ext>
            </a:extLst>
          </p:cNvPr>
          <p:cNvPicPr>
            <a:picLocks noChangeAspect="1"/>
          </p:cNvPicPr>
          <p:nvPr/>
        </p:nvPicPr>
        <p:blipFill>
          <a:blip r:embed="rId4"/>
          <a:stretch>
            <a:fillRect/>
          </a:stretch>
        </p:blipFill>
        <p:spPr>
          <a:xfrm>
            <a:off x="552007" y="1563618"/>
            <a:ext cx="8116186" cy="4362450"/>
          </a:xfrm>
          <a:prstGeom prst="rect">
            <a:avLst/>
          </a:prstGeom>
        </p:spPr>
      </p:pic>
    </p:spTree>
    <p:extLst>
      <p:ext uri="{BB962C8B-B14F-4D97-AF65-F5344CB8AC3E}">
        <p14:creationId xmlns:p14="http://schemas.microsoft.com/office/powerpoint/2010/main" val="660977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63A2EB14-3C93-4D0F-8CDD-C66396982FFF}"/>
              </a:ext>
            </a:extLst>
          </p:cNvPr>
          <p:cNvPicPr>
            <a:picLocks noChangeAspect="1"/>
          </p:cNvPicPr>
          <p:nvPr/>
        </p:nvPicPr>
        <p:blipFill>
          <a:blip r:embed="rId3"/>
          <a:stretch>
            <a:fillRect/>
          </a:stretch>
        </p:blipFill>
        <p:spPr>
          <a:xfrm>
            <a:off x="514350" y="2063562"/>
            <a:ext cx="8115300" cy="4361974"/>
          </a:xfrm>
          <a:prstGeom prst="rect">
            <a:avLst/>
          </a:prstGeom>
        </p:spPr>
      </p:pic>
      <p:sp>
        <p:nvSpPr>
          <p:cNvPr id="6" name="Slide Number Placeholder 8"/>
          <p:cNvSpPr>
            <a:spLocks noGrp="1"/>
          </p:cNvSpPr>
          <p:nvPr>
            <p:ph type="sldNum" sz="quarter" idx="12"/>
          </p:nvPr>
        </p:nvSpPr>
        <p:spPr>
          <a:xfrm rot="16200000">
            <a:off x="8496302" y="6362700"/>
            <a:ext cx="609599" cy="381001"/>
          </a:xfrm>
        </p:spPr>
        <p:txBody>
          <a:bodyPr/>
          <a:lstStyle/>
          <a:p>
            <a:fld id="{B6F15528-21DE-4FAA-801E-634DDDAF4B2B}" type="slidenum">
              <a:rPr lang="en-US" sz="2400" smtClean="0"/>
              <a:pPr/>
              <a:t>63</a:t>
            </a:fld>
            <a:endParaRPr lang="en-US" sz="2400" dirty="0"/>
          </a:p>
        </p:txBody>
      </p:sp>
      <p:sp>
        <p:nvSpPr>
          <p:cNvPr id="19" name="Rectangle 18"/>
          <p:cNvSpPr/>
          <p:nvPr/>
        </p:nvSpPr>
        <p:spPr>
          <a:xfrm>
            <a:off x="457200" y="533400"/>
            <a:ext cx="8305800" cy="707886"/>
          </a:xfrm>
          <a:prstGeom prst="rect">
            <a:avLst/>
          </a:prstGeom>
        </p:spPr>
        <p:txBody>
          <a:bodyPr wrap="square">
            <a:spAutoFit/>
          </a:bodyPr>
          <a:lstStyle/>
          <a:p>
            <a:r>
              <a:rPr lang="en-US" sz="4000" b="1" dirty="0"/>
              <a:t>Installation Process</a:t>
            </a:r>
            <a:endParaRPr lang="en-US" sz="2800" b="1" dirty="0"/>
          </a:p>
        </p:txBody>
      </p:sp>
      <p:grpSp>
        <p:nvGrpSpPr>
          <p:cNvPr id="5" name="Group 4">
            <a:extLst>
              <a:ext uri="{FF2B5EF4-FFF2-40B4-BE49-F238E27FC236}">
                <a16:creationId xmlns:a16="http://schemas.microsoft.com/office/drawing/2014/main" id="{0F025690-E603-4D6B-85F4-ADCEE371FF32}"/>
              </a:ext>
            </a:extLst>
          </p:cNvPr>
          <p:cNvGrpSpPr/>
          <p:nvPr/>
        </p:nvGrpSpPr>
        <p:grpSpPr>
          <a:xfrm>
            <a:off x="4602480" y="3089220"/>
            <a:ext cx="392430" cy="3039830"/>
            <a:chOff x="4640580" y="2636520"/>
            <a:chExt cx="392430" cy="3039830"/>
          </a:xfrm>
        </p:grpSpPr>
        <p:sp>
          <p:nvSpPr>
            <p:cNvPr id="7" name="Arrow: Right 6">
              <a:extLst>
                <a:ext uri="{FF2B5EF4-FFF2-40B4-BE49-F238E27FC236}">
                  <a16:creationId xmlns:a16="http://schemas.microsoft.com/office/drawing/2014/main" id="{5CE51B77-DE5D-4728-8911-3248BEB7CBCF}"/>
                </a:ext>
              </a:extLst>
            </p:cNvPr>
            <p:cNvSpPr/>
            <p:nvPr/>
          </p:nvSpPr>
          <p:spPr>
            <a:xfrm>
              <a:off x="4640580" y="5092150"/>
              <a:ext cx="381000" cy="584200"/>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600" dirty="0"/>
            </a:p>
          </p:txBody>
        </p:sp>
        <p:sp>
          <p:nvSpPr>
            <p:cNvPr id="8" name="Arrow: Right 7">
              <a:extLst>
                <a:ext uri="{FF2B5EF4-FFF2-40B4-BE49-F238E27FC236}">
                  <a16:creationId xmlns:a16="http://schemas.microsoft.com/office/drawing/2014/main" id="{1E0B8015-3785-40C2-9AF4-D19CE97FDC68}"/>
                </a:ext>
              </a:extLst>
            </p:cNvPr>
            <p:cNvSpPr/>
            <p:nvPr/>
          </p:nvSpPr>
          <p:spPr>
            <a:xfrm>
              <a:off x="4652010" y="2636520"/>
              <a:ext cx="381000" cy="584200"/>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600" dirty="0"/>
            </a:p>
          </p:txBody>
        </p:sp>
        <p:sp>
          <p:nvSpPr>
            <p:cNvPr id="11" name="Arrow: Right 10">
              <a:extLst>
                <a:ext uri="{FF2B5EF4-FFF2-40B4-BE49-F238E27FC236}">
                  <a16:creationId xmlns:a16="http://schemas.microsoft.com/office/drawing/2014/main" id="{481BBF7B-5B08-4775-A2BC-6FB4C6DF8C9F}"/>
                </a:ext>
              </a:extLst>
            </p:cNvPr>
            <p:cNvSpPr/>
            <p:nvPr/>
          </p:nvSpPr>
          <p:spPr>
            <a:xfrm>
              <a:off x="4781550" y="3340548"/>
              <a:ext cx="247650" cy="269117"/>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600" dirty="0"/>
            </a:p>
          </p:txBody>
        </p:sp>
        <p:sp>
          <p:nvSpPr>
            <p:cNvPr id="12" name="Arrow: Right 11">
              <a:extLst>
                <a:ext uri="{FF2B5EF4-FFF2-40B4-BE49-F238E27FC236}">
                  <a16:creationId xmlns:a16="http://schemas.microsoft.com/office/drawing/2014/main" id="{CFFF5B12-DE4B-495C-A68F-A9D672654443}"/>
                </a:ext>
              </a:extLst>
            </p:cNvPr>
            <p:cNvSpPr/>
            <p:nvPr/>
          </p:nvSpPr>
          <p:spPr>
            <a:xfrm>
              <a:off x="4781550" y="3609665"/>
              <a:ext cx="247650" cy="269117"/>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600" dirty="0"/>
            </a:p>
          </p:txBody>
        </p:sp>
        <p:sp>
          <p:nvSpPr>
            <p:cNvPr id="13" name="Arrow: Right 12">
              <a:extLst>
                <a:ext uri="{FF2B5EF4-FFF2-40B4-BE49-F238E27FC236}">
                  <a16:creationId xmlns:a16="http://schemas.microsoft.com/office/drawing/2014/main" id="{2912FF34-C318-4607-A4EA-D4BB7F7F5B9F}"/>
                </a:ext>
              </a:extLst>
            </p:cNvPr>
            <p:cNvSpPr/>
            <p:nvPr/>
          </p:nvSpPr>
          <p:spPr>
            <a:xfrm>
              <a:off x="4781550" y="3926265"/>
              <a:ext cx="247650" cy="269117"/>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600" dirty="0"/>
            </a:p>
          </p:txBody>
        </p:sp>
        <p:sp>
          <p:nvSpPr>
            <p:cNvPr id="14" name="Arrow: Right 13">
              <a:extLst>
                <a:ext uri="{FF2B5EF4-FFF2-40B4-BE49-F238E27FC236}">
                  <a16:creationId xmlns:a16="http://schemas.microsoft.com/office/drawing/2014/main" id="{8EC16A38-D5E9-4AED-8E45-503413E89581}"/>
                </a:ext>
              </a:extLst>
            </p:cNvPr>
            <p:cNvSpPr/>
            <p:nvPr/>
          </p:nvSpPr>
          <p:spPr>
            <a:xfrm>
              <a:off x="4781550" y="4199765"/>
              <a:ext cx="247650" cy="269117"/>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600" dirty="0"/>
            </a:p>
          </p:txBody>
        </p:sp>
        <p:sp>
          <p:nvSpPr>
            <p:cNvPr id="15" name="Arrow: Right 14">
              <a:extLst>
                <a:ext uri="{FF2B5EF4-FFF2-40B4-BE49-F238E27FC236}">
                  <a16:creationId xmlns:a16="http://schemas.microsoft.com/office/drawing/2014/main" id="{76D9BE8D-3E3A-4CC2-A414-2198DD84AD98}"/>
                </a:ext>
              </a:extLst>
            </p:cNvPr>
            <p:cNvSpPr/>
            <p:nvPr/>
          </p:nvSpPr>
          <p:spPr>
            <a:xfrm>
              <a:off x="4781550" y="4455283"/>
              <a:ext cx="247650" cy="269117"/>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600" dirty="0"/>
            </a:p>
          </p:txBody>
        </p:sp>
      </p:grpSp>
      <p:sp>
        <p:nvSpPr>
          <p:cNvPr id="17" name="Rectangle 16">
            <a:extLst>
              <a:ext uri="{FF2B5EF4-FFF2-40B4-BE49-F238E27FC236}">
                <a16:creationId xmlns:a16="http://schemas.microsoft.com/office/drawing/2014/main" id="{AED0872C-3507-436A-B0AD-2D838FEAFEC2}"/>
              </a:ext>
            </a:extLst>
          </p:cNvPr>
          <p:cNvSpPr/>
          <p:nvPr/>
        </p:nvSpPr>
        <p:spPr>
          <a:xfrm>
            <a:off x="430763" y="1447800"/>
            <a:ext cx="8305800" cy="461665"/>
          </a:xfrm>
          <a:prstGeom prst="rect">
            <a:avLst/>
          </a:prstGeom>
        </p:spPr>
        <p:txBody>
          <a:bodyPr wrap="square">
            <a:spAutoFit/>
          </a:bodyPr>
          <a:lstStyle/>
          <a:p>
            <a:r>
              <a:rPr lang="en-US" sz="2400" dirty="0"/>
              <a:t>Sign up for the first time….</a:t>
            </a:r>
          </a:p>
        </p:txBody>
      </p:sp>
    </p:spTree>
    <p:extLst>
      <p:ext uri="{BB962C8B-B14F-4D97-AF65-F5344CB8AC3E}">
        <p14:creationId xmlns:p14="http://schemas.microsoft.com/office/powerpoint/2010/main" val="29695778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8"/>
          <p:cNvSpPr>
            <a:spLocks noGrp="1"/>
          </p:cNvSpPr>
          <p:nvPr>
            <p:ph type="sldNum" sz="quarter" idx="12"/>
          </p:nvPr>
        </p:nvSpPr>
        <p:spPr>
          <a:xfrm rot="16200000">
            <a:off x="8496302" y="6362700"/>
            <a:ext cx="609599" cy="381001"/>
          </a:xfrm>
        </p:spPr>
        <p:txBody>
          <a:bodyPr/>
          <a:lstStyle/>
          <a:p>
            <a:fld id="{B6F15528-21DE-4FAA-801E-634DDDAF4B2B}" type="slidenum">
              <a:rPr lang="en-US" sz="2400" smtClean="0"/>
              <a:pPr/>
              <a:t>64</a:t>
            </a:fld>
            <a:endParaRPr lang="en-US" sz="2400" dirty="0"/>
          </a:p>
        </p:txBody>
      </p:sp>
      <p:sp>
        <p:nvSpPr>
          <p:cNvPr id="19" name="Rectangle 18"/>
          <p:cNvSpPr/>
          <p:nvPr/>
        </p:nvSpPr>
        <p:spPr>
          <a:xfrm>
            <a:off x="457200" y="533400"/>
            <a:ext cx="8305800" cy="707886"/>
          </a:xfrm>
          <a:prstGeom prst="rect">
            <a:avLst/>
          </a:prstGeom>
        </p:spPr>
        <p:txBody>
          <a:bodyPr wrap="square">
            <a:spAutoFit/>
          </a:bodyPr>
          <a:lstStyle/>
          <a:p>
            <a:r>
              <a:rPr lang="en-US" sz="4000" b="1" dirty="0"/>
              <a:t>Installation Process</a:t>
            </a:r>
            <a:endParaRPr lang="en-US" sz="2800" b="1" dirty="0"/>
          </a:p>
        </p:txBody>
      </p:sp>
      <p:pic>
        <p:nvPicPr>
          <p:cNvPr id="2" name="Picture 1">
            <a:extLst>
              <a:ext uri="{FF2B5EF4-FFF2-40B4-BE49-F238E27FC236}">
                <a16:creationId xmlns:a16="http://schemas.microsoft.com/office/drawing/2014/main" id="{9727DB25-838A-437D-B39C-22410F720064}"/>
              </a:ext>
            </a:extLst>
          </p:cNvPr>
          <p:cNvPicPr>
            <a:picLocks noChangeAspect="1"/>
          </p:cNvPicPr>
          <p:nvPr/>
        </p:nvPicPr>
        <p:blipFill>
          <a:blip r:embed="rId3"/>
          <a:stretch>
            <a:fillRect/>
          </a:stretch>
        </p:blipFill>
        <p:spPr>
          <a:xfrm>
            <a:off x="914400" y="2123122"/>
            <a:ext cx="7391400" cy="3972878"/>
          </a:xfrm>
          <a:prstGeom prst="rect">
            <a:avLst/>
          </a:prstGeom>
        </p:spPr>
      </p:pic>
      <p:sp>
        <p:nvSpPr>
          <p:cNvPr id="17" name="Arrow: Right 16">
            <a:extLst>
              <a:ext uri="{FF2B5EF4-FFF2-40B4-BE49-F238E27FC236}">
                <a16:creationId xmlns:a16="http://schemas.microsoft.com/office/drawing/2014/main" id="{D4A14819-3202-4B7D-8A5C-4D7D53EDE1CB}"/>
              </a:ext>
            </a:extLst>
          </p:cNvPr>
          <p:cNvSpPr/>
          <p:nvPr/>
        </p:nvSpPr>
        <p:spPr>
          <a:xfrm>
            <a:off x="4629150" y="4033361"/>
            <a:ext cx="381000" cy="584200"/>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600" dirty="0"/>
          </a:p>
        </p:txBody>
      </p:sp>
      <p:sp>
        <p:nvSpPr>
          <p:cNvPr id="7" name="Rectangle 6">
            <a:extLst>
              <a:ext uri="{FF2B5EF4-FFF2-40B4-BE49-F238E27FC236}">
                <a16:creationId xmlns:a16="http://schemas.microsoft.com/office/drawing/2014/main" id="{3269BBFF-C07F-42FE-A7F7-4896B2235181}"/>
              </a:ext>
            </a:extLst>
          </p:cNvPr>
          <p:cNvSpPr/>
          <p:nvPr/>
        </p:nvSpPr>
        <p:spPr>
          <a:xfrm>
            <a:off x="430763" y="1447800"/>
            <a:ext cx="8305800" cy="461665"/>
          </a:xfrm>
          <a:prstGeom prst="rect">
            <a:avLst/>
          </a:prstGeom>
        </p:spPr>
        <p:txBody>
          <a:bodyPr wrap="square">
            <a:spAutoFit/>
          </a:bodyPr>
          <a:lstStyle/>
          <a:p>
            <a:r>
              <a:rPr lang="en-US" sz="2400" dirty="0"/>
              <a:t>Sign in after the first time….</a:t>
            </a:r>
          </a:p>
        </p:txBody>
      </p:sp>
    </p:spTree>
    <p:extLst>
      <p:ext uri="{BB962C8B-B14F-4D97-AF65-F5344CB8AC3E}">
        <p14:creationId xmlns:p14="http://schemas.microsoft.com/office/powerpoint/2010/main" val="36751885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8"/>
          <p:cNvSpPr>
            <a:spLocks noGrp="1"/>
          </p:cNvSpPr>
          <p:nvPr>
            <p:ph type="sldNum" sz="quarter" idx="12"/>
          </p:nvPr>
        </p:nvSpPr>
        <p:spPr>
          <a:xfrm rot="16200000">
            <a:off x="8496302" y="6362700"/>
            <a:ext cx="609599" cy="381001"/>
          </a:xfrm>
        </p:spPr>
        <p:txBody>
          <a:bodyPr/>
          <a:lstStyle/>
          <a:p>
            <a:fld id="{B6F15528-21DE-4FAA-801E-634DDDAF4B2B}" type="slidenum">
              <a:rPr lang="en-US" sz="2400" smtClean="0"/>
              <a:pPr/>
              <a:t>65</a:t>
            </a:fld>
            <a:endParaRPr lang="en-US" sz="2400" dirty="0"/>
          </a:p>
        </p:txBody>
      </p:sp>
      <p:sp>
        <p:nvSpPr>
          <p:cNvPr id="19" name="Rectangle 18"/>
          <p:cNvSpPr/>
          <p:nvPr/>
        </p:nvSpPr>
        <p:spPr>
          <a:xfrm>
            <a:off x="457200" y="533400"/>
            <a:ext cx="8305800" cy="707886"/>
          </a:xfrm>
          <a:prstGeom prst="rect">
            <a:avLst/>
          </a:prstGeom>
        </p:spPr>
        <p:txBody>
          <a:bodyPr wrap="square">
            <a:spAutoFit/>
          </a:bodyPr>
          <a:lstStyle/>
          <a:p>
            <a:r>
              <a:rPr lang="en-US" sz="4000" b="1" dirty="0"/>
              <a:t>Installation Process</a:t>
            </a:r>
            <a:endParaRPr lang="en-US" sz="2800" b="1" dirty="0"/>
          </a:p>
        </p:txBody>
      </p:sp>
      <p:pic>
        <p:nvPicPr>
          <p:cNvPr id="3" name="Picture 2">
            <a:extLst>
              <a:ext uri="{FF2B5EF4-FFF2-40B4-BE49-F238E27FC236}">
                <a16:creationId xmlns:a16="http://schemas.microsoft.com/office/drawing/2014/main" id="{8CB2420D-6F45-4BB8-9A66-7351C2A64711}"/>
              </a:ext>
            </a:extLst>
          </p:cNvPr>
          <p:cNvPicPr>
            <a:picLocks noChangeAspect="1"/>
          </p:cNvPicPr>
          <p:nvPr/>
        </p:nvPicPr>
        <p:blipFill>
          <a:blip r:embed="rId3"/>
          <a:stretch>
            <a:fillRect/>
          </a:stretch>
        </p:blipFill>
        <p:spPr>
          <a:xfrm>
            <a:off x="952500" y="1778883"/>
            <a:ext cx="7315200" cy="3931920"/>
          </a:xfrm>
          <a:prstGeom prst="rect">
            <a:avLst/>
          </a:prstGeom>
        </p:spPr>
      </p:pic>
    </p:spTree>
    <p:extLst>
      <p:ext uri="{BB962C8B-B14F-4D97-AF65-F5344CB8AC3E}">
        <p14:creationId xmlns:p14="http://schemas.microsoft.com/office/powerpoint/2010/main" val="838467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8"/>
          <p:cNvSpPr>
            <a:spLocks noGrp="1"/>
          </p:cNvSpPr>
          <p:nvPr>
            <p:ph type="sldNum" sz="quarter" idx="12"/>
          </p:nvPr>
        </p:nvSpPr>
        <p:spPr>
          <a:xfrm rot="16200000">
            <a:off x="8496302" y="6362700"/>
            <a:ext cx="609599" cy="381001"/>
          </a:xfrm>
        </p:spPr>
        <p:txBody>
          <a:bodyPr/>
          <a:lstStyle/>
          <a:p>
            <a:fld id="{B6F15528-21DE-4FAA-801E-634DDDAF4B2B}" type="slidenum">
              <a:rPr lang="en-US" sz="2400" smtClean="0"/>
              <a:pPr/>
              <a:t>7</a:t>
            </a:fld>
            <a:endParaRPr lang="en-US" sz="2400" dirty="0"/>
          </a:p>
        </p:txBody>
      </p:sp>
      <p:sp>
        <p:nvSpPr>
          <p:cNvPr id="19" name="Rectangle 18"/>
          <p:cNvSpPr/>
          <p:nvPr/>
        </p:nvSpPr>
        <p:spPr>
          <a:xfrm>
            <a:off x="457200" y="533400"/>
            <a:ext cx="8305800" cy="707886"/>
          </a:xfrm>
          <a:prstGeom prst="rect">
            <a:avLst/>
          </a:prstGeom>
        </p:spPr>
        <p:txBody>
          <a:bodyPr wrap="square">
            <a:spAutoFit/>
          </a:bodyPr>
          <a:lstStyle/>
          <a:p>
            <a:r>
              <a:rPr lang="en-US" sz="4000" b="1" dirty="0"/>
              <a:t>What is Machine Learning?</a:t>
            </a:r>
            <a:endParaRPr lang="en-US" sz="2800" b="1" dirty="0"/>
          </a:p>
        </p:txBody>
      </p:sp>
      <p:sp>
        <p:nvSpPr>
          <p:cNvPr id="7" name="Rectangle 6"/>
          <p:cNvSpPr/>
          <p:nvPr/>
        </p:nvSpPr>
        <p:spPr>
          <a:xfrm>
            <a:off x="430763" y="1447800"/>
            <a:ext cx="8305800" cy="461665"/>
          </a:xfrm>
          <a:prstGeom prst="rect">
            <a:avLst/>
          </a:prstGeom>
        </p:spPr>
        <p:txBody>
          <a:bodyPr wrap="square">
            <a:spAutoFit/>
          </a:bodyPr>
          <a:lstStyle/>
          <a:p>
            <a:r>
              <a:rPr lang="en-US" sz="2400" b="1" dirty="0"/>
              <a:t>Traditional Programming vs Machine Learning</a:t>
            </a:r>
            <a:endParaRPr lang="en-US" sz="2400" dirty="0"/>
          </a:p>
        </p:txBody>
      </p:sp>
      <p:sp>
        <p:nvSpPr>
          <p:cNvPr id="2" name="Rectangle: Rounded Corners 1">
            <a:extLst>
              <a:ext uri="{FF2B5EF4-FFF2-40B4-BE49-F238E27FC236}">
                <a16:creationId xmlns:a16="http://schemas.microsoft.com/office/drawing/2014/main" id="{C9600145-0743-4B85-9B63-D54174B12E41}"/>
              </a:ext>
            </a:extLst>
          </p:cNvPr>
          <p:cNvSpPr/>
          <p:nvPr/>
        </p:nvSpPr>
        <p:spPr>
          <a:xfrm>
            <a:off x="3528164" y="2545835"/>
            <a:ext cx="1882036" cy="10668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ln w="0"/>
                <a:solidFill>
                  <a:schemeClr val="tx1"/>
                </a:solidFill>
              </a:rPr>
              <a:t>Traditional </a:t>
            </a:r>
          </a:p>
          <a:p>
            <a:pPr algn="ctr"/>
            <a:r>
              <a:rPr lang="en-US" dirty="0">
                <a:ln w="0"/>
                <a:solidFill>
                  <a:schemeClr val="tx1"/>
                </a:solidFill>
              </a:rPr>
              <a:t>Programming </a:t>
            </a:r>
          </a:p>
        </p:txBody>
      </p:sp>
      <p:cxnSp>
        <p:nvCxnSpPr>
          <p:cNvPr id="20" name="Straight Arrow Connector 19">
            <a:extLst>
              <a:ext uri="{FF2B5EF4-FFF2-40B4-BE49-F238E27FC236}">
                <a16:creationId xmlns:a16="http://schemas.microsoft.com/office/drawing/2014/main" id="{49AD88FE-800C-4479-99BE-AFFEC2411524}"/>
              </a:ext>
            </a:extLst>
          </p:cNvPr>
          <p:cNvCxnSpPr>
            <a:cxnSpLocks/>
          </p:cNvCxnSpPr>
          <p:nvPr/>
        </p:nvCxnSpPr>
        <p:spPr>
          <a:xfrm>
            <a:off x="3270990" y="2892396"/>
            <a:ext cx="2571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F2CB29CA-B4D2-47DD-BBDC-0B149640F992}"/>
              </a:ext>
            </a:extLst>
          </p:cNvPr>
          <p:cNvSpPr/>
          <p:nvPr/>
        </p:nvSpPr>
        <p:spPr>
          <a:xfrm>
            <a:off x="2358697" y="2588704"/>
            <a:ext cx="970137" cy="523220"/>
          </a:xfrm>
          <a:prstGeom prst="rect">
            <a:avLst/>
          </a:prstGeom>
          <a:noFill/>
        </p:spPr>
        <p:txBody>
          <a:bodyPr wrap="none" lIns="91440" tIns="45720" rIns="91440" bIns="45720">
            <a:spAutoFit/>
          </a:bodyPr>
          <a:lstStyle/>
          <a:p>
            <a:pPr algn="ctr"/>
            <a:r>
              <a:rPr lang="en-US" sz="2800" dirty="0">
                <a:ln w="0"/>
                <a:solidFill>
                  <a:schemeClr val="tx1">
                    <a:lumMod val="65000"/>
                    <a:lumOff val="35000"/>
                  </a:schemeClr>
                </a:solidFill>
              </a:rPr>
              <a:t>Rules</a:t>
            </a:r>
          </a:p>
        </p:txBody>
      </p:sp>
      <p:cxnSp>
        <p:nvCxnSpPr>
          <p:cNvPr id="23" name="Straight Arrow Connector 22">
            <a:extLst>
              <a:ext uri="{FF2B5EF4-FFF2-40B4-BE49-F238E27FC236}">
                <a16:creationId xmlns:a16="http://schemas.microsoft.com/office/drawing/2014/main" id="{2AA07C07-4DD3-4746-ACBF-4FB76C174561}"/>
              </a:ext>
            </a:extLst>
          </p:cNvPr>
          <p:cNvCxnSpPr>
            <a:cxnSpLocks/>
          </p:cNvCxnSpPr>
          <p:nvPr/>
        </p:nvCxnSpPr>
        <p:spPr>
          <a:xfrm>
            <a:off x="3270990" y="3273396"/>
            <a:ext cx="2571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0622C7A1-2788-49A6-A9C3-48578623FBCF}"/>
              </a:ext>
            </a:extLst>
          </p:cNvPr>
          <p:cNvSpPr/>
          <p:nvPr/>
        </p:nvSpPr>
        <p:spPr>
          <a:xfrm>
            <a:off x="2474805" y="2991576"/>
            <a:ext cx="861453" cy="523220"/>
          </a:xfrm>
          <a:prstGeom prst="rect">
            <a:avLst/>
          </a:prstGeom>
          <a:noFill/>
        </p:spPr>
        <p:txBody>
          <a:bodyPr wrap="none" lIns="91440" tIns="45720" rIns="91440" bIns="45720">
            <a:spAutoFit/>
          </a:bodyPr>
          <a:lstStyle/>
          <a:p>
            <a:pPr algn="ctr"/>
            <a:r>
              <a:rPr lang="en-US" sz="2800" dirty="0">
                <a:ln w="0"/>
                <a:solidFill>
                  <a:schemeClr val="tx1">
                    <a:lumMod val="65000"/>
                    <a:lumOff val="35000"/>
                  </a:schemeClr>
                </a:solidFill>
              </a:rPr>
              <a:t>Data</a:t>
            </a:r>
          </a:p>
        </p:txBody>
      </p:sp>
      <p:sp>
        <p:nvSpPr>
          <p:cNvPr id="28" name="Rectangle 27">
            <a:extLst>
              <a:ext uri="{FF2B5EF4-FFF2-40B4-BE49-F238E27FC236}">
                <a16:creationId xmlns:a16="http://schemas.microsoft.com/office/drawing/2014/main" id="{3FF4161C-B36F-4368-B382-4F244CB46BC6}"/>
              </a:ext>
            </a:extLst>
          </p:cNvPr>
          <p:cNvSpPr/>
          <p:nvPr/>
        </p:nvSpPr>
        <p:spPr>
          <a:xfrm>
            <a:off x="5654792" y="2817625"/>
            <a:ext cx="1412759" cy="523220"/>
          </a:xfrm>
          <a:prstGeom prst="rect">
            <a:avLst/>
          </a:prstGeom>
          <a:noFill/>
        </p:spPr>
        <p:txBody>
          <a:bodyPr wrap="none" lIns="91440" tIns="45720" rIns="91440" bIns="45720">
            <a:spAutoFit/>
          </a:bodyPr>
          <a:lstStyle/>
          <a:p>
            <a:pPr algn="ctr"/>
            <a:r>
              <a:rPr lang="en-US" sz="2800" dirty="0">
                <a:ln w="0"/>
                <a:solidFill>
                  <a:schemeClr val="tx1">
                    <a:lumMod val="65000"/>
                    <a:lumOff val="35000"/>
                  </a:schemeClr>
                </a:solidFill>
              </a:rPr>
              <a:t>Answers</a:t>
            </a:r>
          </a:p>
        </p:txBody>
      </p:sp>
      <p:cxnSp>
        <p:nvCxnSpPr>
          <p:cNvPr id="30" name="Straight Arrow Connector 29">
            <a:extLst>
              <a:ext uri="{FF2B5EF4-FFF2-40B4-BE49-F238E27FC236}">
                <a16:creationId xmlns:a16="http://schemas.microsoft.com/office/drawing/2014/main" id="{518E365B-5BCF-4661-8426-1EFEDD07700B}"/>
              </a:ext>
            </a:extLst>
          </p:cNvPr>
          <p:cNvCxnSpPr>
            <a:cxnSpLocks/>
          </p:cNvCxnSpPr>
          <p:nvPr/>
        </p:nvCxnSpPr>
        <p:spPr>
          <a:xfrm>
            <a:off x="5410200" y="3092502"/>
            <a:ext cx="24459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Rectangle: Rounded Corners 35">
            <a:extLst>
              <a:ext uri="{FF2B5EF4-FFF2-40B4-BE49-F238E27FC236}">
                <a16:creationId xmlns:a16="http://schemas.microsoft.com/office/drawing/2014/main" id="{DB459D51-92A1-4D7D-A6E5-C5DA9EFD4B72}"/>
              </a:ext>
            </a:extLst>
          </p:cNvPr>
          <p:cNvSpPr/>
          <p:nvPr/>
        </p:nvSpPr>
        <p:spPr>
          <a:xfrm>
            <a:off x="3528164" y="4294590"/>
            <a:ext cx="1882036" cy="10668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ln w="0"/>
                <a:solidFill>
                  <a:schemeClr val="tx1"/>
                </a:solidFill>
              </a:rPr>
              <a:t>Machine </a:t>
            </a:r>
          </a:p>
          <a:p>
            <a:pPr algn="ctr"/>
            <a:r>
              <a:rPr lang="en-US" dirty="0">
                <a:ln w="0"/>
                <a:solidFill>
                  <a:schemeClr val="tx1"/>
                </a:solidFill>
              </a:rPr>
              <a:t>Learning</a:t>
            </a:r>
          </a:p>
        </p:txBody>
      </p:sp>
      <p:cxnSp>
        <p:nvCxnSpPr>
          <p:cNvPr id="37" name="Straight Arrow Connector 36">
            <a:extLst>
              <a:ext uri="{FF2B5EF4-FFF2-40B4-BE49-F238E27FC236}">
                <a16:creationId xmlns:a16="http://schemas.microsoft.com/office/drawing/2014/main" id="{EC7F54A5-96B0-484F-A818-883C881A6382}"/>
              </a:ext>
            </a:extLst>
          </p:cNvPr>
          <p:cNvCxnSpPr>
            <a:cxnSpLocks/>
          </p:cNvCxnSpPr>
          <p:nvPr/>
        </p:nvCxnSpPr>
        <p:spPr>
          <a:xfrm>
            <a:off x="3270989" y="4641151"/>
            <a:ext cx="2571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3949D2D3-152D-4B71-B3DA-405CC8BDAB01}"/>
              </a:ext>
            </a:extLst>
          </p:cNvPr>
          <p:cNvSpPr/>
          <p:nvPr/>
        </p:nvSpPr>
        <p:spPr>
          <a:xfrm>
            <a:off x="5654792" y="4537650"/>
            <a:ext cx="970137" cy="523220"/>
          </a:xfrm>
          <a:prstGeom prst="rect">
            <a:avLst/>
          </a:prstGeom>
          <a:noFill/>
        </p:spPr>
        <p:txBody>
          <a:bodyPr wrap="square" lIns="91440" tIns="45720" rIns="91440" bIns="45720">
            <a:spAutoFit/>
          </a:bodyPr>
          <a:lstStyle/>
          <a:p>
            <a:pPr algn="ctr"/>
            <a:r>
              <a:rPr lang="en-US" sz="2800" dirty="0">
                <a:ln w="0"/>
                <a:solidFill>
                  <a:schemeClr val="tx1">
                    <a:lumMod val="65000"/>
                    <a:lumOff val="35000"/>
                  </a:schemeClr>
                </a:solidFill>
              </a:rPr>
              <a:t>Rules</a:t>
            </a:r>
          </a:p>
        </p:txBody>
      </p:sp>
      <p:cxnSp>
        <p:nvCxnSpPr>
          <p:cNvPr id="39" name="Straight Arrow Connector 38">
            <a:extLst>
              <a:ext uri="{FF2B5EF4-FFF2-40B4-BE49-F238E27FC236}">
                <a16:creationId xmlns:a16="http://schemas.microsoft.com/office/drawing/2014/main" id="{C262D0EE-9F84-4B70-9228-5F71F3522709}"/>
              </a:ext>
            </a:extLst>
          </p:cNvPr>
          <p:cNvCxnSpPr>
            <a:cxnSpLocks/>
          </p:cNvCxnSpPr>
          <p:nvPr/>
        </p:nvCxnSpPr>
        <p:spPr>
          <a:xfrm>
            <a:off x="3270989" y="5022151"/>
            <a:ext cx="2571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Rectangle 39">
            <a:extLst>
              <a:ext uri="{FF2B5EF4-FFF2-40B4-BE49-F238E27FC236}">
                <a16:creationId xmlns:a16="http://schemas.microsoft.com/office/drawing/2014/main" id="{B9EE0CFD-CD48-4640-99DC-877446E4773A}"/>
              </a:ext>
            </a:extLst>
          </p:cNvPr>
          <p:cNvSpPr/>
          <p:nvPr/>
        </p:nvSpPr>
        <p:spPr>
          <a:xfrm>
            <a:off x="2474804" y="4740331"/>
            <a:ext cx="861453" cy="523220"/>
          </a:xfrm>
          <a:prstGeom prst="rect">
            <a:avLst/>
          </a:prstGeom>
          <a:noFill/>
        </p:spPr>
        <p:txBody>
          <a:bodyPr wrap="square" lIns="91440" tIns="45720" rIns="91440" bIns="45720">
            <a:spAutoFit/>
          </a:bodyPr>
          <a:lstStyle/>
          <a:p>
            <a:pPr algn="ctr"/>
            <a:r>
              <a:rPr lang="en-US" sz="2800" dirty="0">
                <a:ln w="0"/>
                <a:solidFill>
                  <a:schemeClr val="tx1">
                    <a:lumMod val="65000"/>
                    <a:lumOff val="35000"/>
                  </a:schemeClr>
                </a:solidFill>
              </a:rPr>
              <a:t>Data</a:t>
            </a:r>
          </a:p>
        </p:txBody>
      </p:sp>
      <p:sp>
        <p:nvSpPr>
          <p:cNvPr id="43" name="Rectangle 42">
            <a:extLst>
              <a:ext uri="{FF2B5EF4-FFF2-40B4-BE49-F238E27FC236}">
                <a16:creationId xmlns:a16="http://schemas.microsoft.com/office/drawing/2014/main" id="{B548595C-080F-4A94-8854-126EAFA69D0A}"/>
              </a:ext>
            </a:extLst>
          </p:cNvPr>
          <p:cNvSpPr/>
          <p:nvPr/>
        </p:nvSpPr>
        <p:spPr>
          <a:xfrm>
            <a:off x="1923498" y="4337459"/>
            <a:ext cx="1412759" cy="523220"/>
          </a:xfrm>
          <a:prstGeom prst="rect">
            <a:avLst/>
          </a:prstGeom>
          <a:noFill/>
        </p:spPr>
        <p:txBody>
          <a:bodyPr wrap="square" lIns="91440" tIns="45720" rIns="91440" bIns="45720">
            <a:spAutoFit/>
          </a:bodyPr>
          <a:lstStyle/>
          <a:p>
            <a:pPr algn="ctr"/>
            <a:r>
              <a:rPr lang="en-US" sz="2800" dirty="0">
                <a:ln w="0"/>
                <a:solidFill>
                  <a:schemeClr val="tx1">
                    <a:lumMod val="65000"/>
                    <a:lumOff val="35000"/>
                  </a:schemeClr>
                </a:solidFill>
              </a:rPr>
              <a:t>Answers</a:t>
            </a:r>
          </a:p>
        </p:txBody>
      </p:sp>
      <p:cxnSp>
        <p:nvCxnSpPr>
          <p:cNvPr id="51" name="Straight Arrow Connector 50">
            <a:extLst>
              <a:ext uri="{FF2B5EF4-FFF2-40B4-BE49-F238E27FC236}">
                <a16:creationId xmlns:a16="http://schemas.microsoft.com/office/drawing/2014/main" id="{5E4E87BF-37A4-48B2-B6B5-6293B1F042F3}"/>
              </a:ext>
            </a:extLst>
          </p:cNvPr>
          <p:cNvCxnSpPr>
            <a:cxnSpLocks/>
          </p:cNvCxnSpPr>
          <p:nvPr/>
        </p:nvCxnSpPr>
        <p:spPr>
          <a:xfrm>
            <a:off x="5410200" y="4843606"/>
            <a:ext cx="24459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0148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8"/>
          <p:cNvSpPr>
            <a:spLocks noGrp="1"/>
          </p:cNvSpPr>
          <p:nvPr>
            <p:ph type="sldNum" sz="quarter" idx="12"/>
          </p:nvPr>
        </p:nvSpPr>
        <p:spPr>
          <a:xfrm rot="16200000">
            <a:off x="8496302" y="6362700"/>
            <a:ext cx="609599" cy="381001"/>
          </a:xfrm>
        </p:spPr>
        <p:txBody>
          <a:bodyPr/>
          <a:lstStyle/>
          <a:p>
            <a:fld id="{B6F15528-21DE-4FAA-801E-634DDDAF4B2B}" type="slidenum">
              <a:rPr lang="en-US" sz="2400" smtClean="0"/>
              <a:pPr/>
              <a:t>8</a:t>
            </a:fld>
            <a:endParaRPr lang="en-US" sz="2400" dirty="0"/>
          </a:p>
        </p:txBody>
      </p:sp>
      <p:sp>
        <p:nvSpPr>
          <p:cNvPr id="19" name="Rectangle 18"/>
          <p:cNvSpPr/>
          <p:nvPr/>
        </p:nvSpPr>
        <p:spPr>
          <a:xfrm>
            <a:off x="457200" y="533400"/>
            <a:ext cx="8305800" cy="707886"/>
          </a:xfrm>
          <a:prstGeom prst="rect">
            <a:avLst/>
          </a:prstGeom>
        </p:spPr>
        <p:txBody>
          <a:bodyPr wrap="square">
            <a:spAutoFit/>
          </a:bodyPr>
          <a:lstStyle/>
          <a:p>
            <a:r>
              <a:rPr lang="en-US" sz="4000" b="1" dirty="0"/>
              <a:t>Difference between apple and orange</a:t>
            </a:r>
            <a:endParaRPr lang="en-US" sz="2800" b="1" dirty="0"/>
          </a:p>
        </p:txBody>
      </p:sp>
      <p:sp>
        <p:nvSpPr>
          <p:cNvPr id="7" name="Rectangle 6"/>
          <p:cNvSpPr/>
          <p:nvPr/>
        </p:nvSpPr>
        <p:spPr>
          <a:xfrm>
            <a:off x="430763" y="1447800"/>
            <a:ext cx="8305800" cy="830997"/>
          </a:xfrm>
          <a:prstGeom prst="rect">
            <a:avLst/>
          </a:prstGeom>
        </p:spPr>
        <p:txBody>
          <a:bodyPr wrap="square">
            <a:spAutoFit/>
          </a:bodyPr>
          <a:lstStyle/>
          <a:p>
            <a:r>
              <a:rPr lang="en-US" sz="2400" dirty="0"/>
              <a:t>Write a program to take an image file as input, does some analyses, and output the type of fruit:</a:t>
            </a:r>
          </a:p>
        </p:txBody>
      </p:sp>
      <p:grpSp>
        <p:nvGrpSpPr>
          <p:cNvPr id="4" name="Group 3"/>
          <p:cNvGrpSpPr/>
          <p:nvPr/>
        </p:nvGrpSpPr>
        <p:grpSpPr>
          <a:xfrm>
            <a:off x="743745" y="2695423"/>
            <a:ext cx="7656510" cy="1491976"/>
            <a:chOff x="838200" y="2699024"/>
            <a:chExt cx="7656510" cy="1491976"/>
          </a:xfrm>
        </p:grpSpPr>
        <p:pic>
          <p:nvPicPr>
            <p:cNvPr id="3076" name="Picture 4" descr="Image result for apple white background"/>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200" y="2699024"/>
              <a:ext cx="1746971" cy="1491975"/>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Image result for blue process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66650" y="2807250"/>
              <a:ext cx="1383750" cy="1383750"/>
            </a:xfrm>
            <a:prstGeom prst="rect">
              <a:avLst/>
            </a:prstGeom>
            <a:noFill/>
            <a:extLst>
              <a:ext uri="{909E8E84-426E-40DD-AFC4-6F175D3DCCD1}">
                <a14:hiddenFill xmlns:a14="http://schemas.microsoft.com/office/drawing/2010/main">
                  <a:solidFill>
                    <a:srgbClr val="FFFFFF"/>
                  </a:solidFill>
                </a14:hiddenFill>
              </a:ext>
            </a:extLst>
          </p:spPr>
        </p:pic>
        <p:sp>
          <p:nvSpPr>
            <p:cNvPr id="2" name="Right Arrow 1"/>
            <p:cNvSpPr/>
            <p:nvPr/>
          </p:nvSpPr>
          <p:spPr>
            <a:xfrm>
              <a:off x="2578349" y="3346725"/>
              <a:ext cx="11430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0" name="Right Arrow 9"/>
            <p:cNvSpPr/>
            <p:nvPr/>
          </p:nvSpPr>
          <p:spPr>
            <a:xfrm>
              <a:off x="5150400" y="3346725"/>
              <a:ext cx="11430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3" name="Rectangle 2"/>
            <p:cNvSpPr/>
            <p:nvPr/>
          </p:nvSpPr>
          <p:spPr>
            <a:xfrm>
              <a:off x="6477000" y="2959650"/>
              <a:ext cx="2017710" cy="10789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600" b="1" dirty="0"/>
                <a:t>“Apple”</a:t>
              </a:r>
            </a:p>
          </p:txBody>
        </p:sp>
      </p:grpSp>
      <p:grpSp>
        <p:nvGrpSpPr>
          <p:cNvPr id="8" name="Group 7"/>
          <p:cNvGrpSpPr/>
          <p:nvPr/>
        </p:nvGrpSpPr>
        <p:grpSpPr>
          <a:xfrm>
            <a:off x="819945" y="4399849"/>
            <a:ext cx="7580310" cy="1431925"/>
            <a:chOff x="914400" y="4403450"/>
            <a:chExt cx="7580310" cy="1431925"/>
          </a:xfrm>
        </p:grpSpPr>
        <p:grpSp>
          <p:nvGrpSpPr>
            <p:cNvPr id="13" name="Group 12"/>
            <p:cNvGrpSpPr/>
            <p:nvPr/>
          </p:nvGrpSpPr>
          <p:grpSpPr>
            <a:xfrm>
              <a:off x="2578349" y="4451625"/>
              <a:ext cx="5916361" cy="1383750"/>
              <a:chOff x="2578349" y="2807250"/>
              <a:chExt cx="5916361" cy="1383750"/>
            </a:xfrm>
          </p:grpSpPr>
          <p:pic>
            <p:nvPicPr>
              <p:cNvPr id="15" name="Picture 6" descr="Image result for blue process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66650" y="2807250"/>
                <a:ext cx="1383750" cy="1383750"/>
              </a:xfrm>
              <a:prstGeom prst="rect">
                <a:avLst/>
              </a:prstGeom>
              <a:noFill/>
              <a:extLst>
                <a:ext uri="{909E8E84-426E-40DD-AFC4-6F175D3DCCD1}">
                  <a14:hiddenFill xmlns:a14="http://schemas.microsoft.com/office/drawing/2010/main">
                    <a:solidFill>
                      <a:srgbClr val="FFFFFF"/>
                    </a:solidFill>
                  </a14:hiddenFill>
                </a:ext>
              </a:extLst>
            </p:spPr>
          </p:pic>
          <p:sp>
            <p:nvSpPr>
              <p:cNvPr id="16" name="Right Arrow 15"/>
              <p:cNvSpPr/>
              <p:nvPr/>
            </p:nvSpPr>
            <p:spPr>
              <a:xfrm>
                <a:off x="2578349" y="3346725"/>
                <a:ext cx="11430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7" name="Right Arrow 16"/>
              <p:cNvSpPr/>
              <p:nvPr/>
            </p:nvSpPr>
            <p:spPr>
              <a:xfrm>
                <a:off x="5150400" y="3346725"/>
                <a:ext cx="11430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8" name="Rectangle 17"/>
              <p:cNvSpPr/>
              <p:nvPr/>
            </p:nvSpPr>
            <p:spPr>
              <a:xfrm>
                <a:off x="6477000" y="2959650"/>
                <a:ext cx="2017710" cy="10789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600" b="1" dirty="0"/>
                  <a:t>“Orange”</a:t>
                </a:r>
              </a:p>
            </p:txBody>
          </p:sp>
        </p:grpSp>
        <p:pic>
          <p:nvPicPr>
            <p:cNvPr id="3080" name="Picture 8" descr="Image result for orang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14400" y="4403450"/>
              <a:ext cx="1554250" cy="143192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520313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8"/>
          <p:cNvSpPr>
            <a:spLocks noGrp="1"/>
          </p:cNvSpPr>
          <p:nvPr>
            <p:ph type="sldNum" sz="quarter" idx="12"/>
          </p:nvPr>
        </p:nvSpPr>
        <p:spPr>
          <a:xfrm rot="16200000">
            <a:off x="8496302" y="6362700"/>
            <a:ext cx="609599" cy="381001"/>
          </a:xfrm>
        </p:spPr>
        <p:txBody>
          <a:bodyPr/>
          <a:lstStyle/>
          <a:p>
            <a:fld id="{B6F15528-21DE-4FAA-801E-634DDDAF4B2B}" type="slidenum">
              <a:rPr lang="en-US" sz="2400" smtClean="0"/>
              <a:pPr/>
              <a:t>9</a:t>
            </a:fld>
            <a:endParaRPr lang="en-US" sz="2400" dirty="0"/>
          </a:p>
        </p:txBody>
      </p:sp>
      <p:sp>
        <p:nvSpPr>
          <p:cNvPr id="19" name="Rectangle 18"/>
          <p:cNvSpPr/>
          <p:nvPr/>
        </p:nvSpPr>
        <p:spPr>
          <a:xfrm>
            <a:off x="457200" y="533400"/>
            <a:ext cx="8305800" cy="707886"/>
          </a:xfrm>
          <a:prstGeom prst="rect">
            <a:avLst/>
          </a:prstGeom>
        </p:spPr>
        <p:txBody>
          <a:bodyPr wrap="square">
            <a:spAutoFit/>
          </a:bodyPr>
          <a:lstStyle/>
          <a:p>
            <a:r>
              <a:rPr lang="en-US" sz="4000" b="1" dirty="0"/>
              <a:t>Difference between apple and orange</a:t>
            </a:r>
            <a:endParaRPr lang="en-US" sz="2800" b="1" dirty="0"/>
          </a:p>
        </p:txBody>
      </p:sp>
      <p:sp>
        <p:nvSpPr>
          <p:cNvPr id="7" name="Rectangle 6"/>
          <p:cNvSpPr/>
          <p:nvPr/>
        </p:nvSpPr>
        <p:spPr>
          <a:xfrm>
            <a:off x="430763" y="1447800"/>
            <a:ext cx="8305800" cy="830997"/>
          </a:xfrm>
          <a:prstGeom prst="rect">
            <a:avLst/>
          </a:prstGeom>
        </p:spPr>
        <p:txBody>
          <a:bodyPr wrap="square">
            <a:spAutoFit/>
          </a:bodyPr>
          <a:lstStyle/>
          <a:p>
            <a:pPr marL="342900" indent="-342900">
              <a:buFont typeface="Arial" panose="020B0604020202020204" pitchFamily="34" charset="0"/>
              <a:buChar char="•"/>
            </a:pPr>
            <a:r>
              <a:rPr lang="en-US" sz="2400" dirty="0"/>
              <a:t>Counting the number of orange pixels and green pixels</a:t>
            </a:r>
          </a:p>
          <a:p>
            <a:pPr marL="342900" indent="-342900">
              <a:buFont typeface="Arial" panose="020B0604020202020204" pitchFamily="34" charset="0"/>
              <a:buChar char="•"/>
            </a:pPr>
            <a:r>
              <a:rPr lang="en-US" sz="2400" dirty="0"/>
              <a:t>Calculate the ratio</a:t>
            </a:r>
          </a:p>
        </p:txBody>
      </p:sp>
      <p:grpSp>
        <p:nvGrpSpPr>
          <p:cNvPr id="11" name="Group 10"/>
          <p:cNvGrpSpPr/>
          <p:nvPr/>
        </p:nvGrpSpPr>
        <p:grpSpPr>
          <a:xfrm>
            <a:off x="1971404" y="2743200"/>
            <a:ext cx="5201192" cy="3019310"/>
            <a:chOff x="1634077" y="2895599"/>
            <a:chExt cx="5139873" cy="2923626"/>
          </a:xfrm>
        </p:grpSpPr>
        <p:pic>
          <p:nvPicPr>
            <p:cNvPr id="3076" name="Picture 4" descr="Image result for apple white background"/>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34077" y="4327250"/>
              <a:ext cx="1746971" cy="1491975"/>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Image result for orang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19700" y="4327250"/>
              <a:ext cx="1554250" cy="1431925"/>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653127" y="3333750"/>
              <a:ext cx="650515" cy="7620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0" name="Rectangle 19"/>
            <p:cNvSpPr/>
            <p:nvPr/>
          </p:nvSpPr>
          <p:spPr>
            <a:xfrm>
              <a:off x="2585170" y="3609974"/>
              <a:ext cx="650515" cy="485775"/>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1" name="Rectangle 20"/>
            <p:cNvSpPr/>
            <p:nvPr/>
          </p:nvSpPr>
          <p:spPr>
            <a:xfrm>
              <a:off x="5064782" y="2895599"/>
              <a:ext cx="650515" cy="120014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2" name="Rectangle 21"/>
            <p:cNvSpPr/>
            <p:nvPr/>
          </p:nvSpPr>
          <p:spPr>
            <a:xfrm>
              <a:off x="5996825" y="3852861"/>
              <a:ext cx="650515" cy="242887"/>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spTree>
    <p:extLst>
      <p:ext uri="{BB962C8B-B14F-4D97-AF65-F5344CB8AC3E}">
        <p14:creationId xmlns:p14="http://schemas.microsoft.com/office/powerpoint/2010/main" val="4015929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8133</TotalTime>
  <Words>2762</Words>
  <Application>Microsoft Office PowerPoint</Application>
  <PresentationFormat>On-screen Show (4:3)</PresentationFormat>
  <Paragraphs>517</Paragraphs>
  <Slides>65</Slides>
  <Notes>64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65</vt:i4>
      </vt:variant>
    </vt:vector>
  </HeadingPairs>
  <TitlesOfParts>
    <vt:vector size="70" baseType="lpstr">
      <vt:lpstr>Arial</vt:lpstr>
      <vt:lpstr>Arial Unicode MS</vt:lpstr>
      <vt:lpstr>Calibri</vt:lpstr>
      <vt:lpstr>Edwardian Script ITC</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Developer</dc:creator>
  <cp:lastModifiedBy>S.M.Reza Dibaj</cp:lastModifiedBy>
  <cp:revision>406</cp:revision>
  <dcterms:created xsi:type="dcterms:W3CDTF">2006-08-16T00:00:00Z</dcterms:created>
  <dcterms:modified xsi:type="dcterms:W3CDTF">2019-10-11T02:50:57Z</dcterms:modified>
</cp:coreProperties>
</file>